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diagrams/layout2.xml" ContentType="application/vnd.openxmlformats-officedocument.drawingml.diagram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diagrams/data1.xml" ContentType="application/vnd.openxmlformats-officedocument.drawingml.diagramData+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1" r:id="rId1"/>
  </p:sldMasterIdLst>
  <p:notesMasterIdLst>
    <p:notesMasterId r:id="rId37"/>
  </p:notesMasterIdLst>
  <p:sldIdLst>
    <p:sldId id="293" r:id="rId2"/>
    <p:sldId id="299" r:id="rId3"/>
    <p:sldId id="309" r:id="rId4"/>
    <p:sldId id="340" r:id="rId5"/>
    <p:sldId id="341" r:id="rId6"/>
    <p:sldId id="429" r:id="rId7"/>
    <p:sldId id="430" r:id="rId8"/>
    <p:sldId id="431" r:id="rId9"/>
    <p:sldId id="296" r:id="rId10"/>
    <p:sldId id="310" r:id="rId11"/>
    <p:sldId id="311" r:id="rId12"/>
    <p:sldId id="314" r:id="rId13"/>
    <p:sldId id="313" r:id="rId14"/>
    <p:sldId id="294" r:id="rId15"/>
    <p:sldId id="315" r:id="rId16"/>
    <p:sldId id="316" r:id="rId17"/>
    <p:sldId id="317" r:id="rId18"/>
    <p:sldId id="318" r:id="rId19"/>
    <p:sldId id="307" r:id="rId20"/>
    <p:sldId id="432" r:id="rId21"/>
    <p:sldId id="361" r:id="rId22"/>
    <p:sldId id="360" r:id="rId23"/>
    <p:sldId id="433" r:id="rId24"/>
    <p:sldId id="362" r:id="rId25"/>
    <p:sldId id="435" r:id="rId26"/>
    <p:sldId id="434" r:id="rId27"/>
    <p:sldId id="295" r:id="rId28"/>
    <p:sldId id="320" r:id="rId29"/>
    <p:sldId id="394" r:id="rId30"/>
    <p:sldId id="395" r:id="rId31"/>
    <p:sldId id="396" r:id="rId32"/>
    <p:sldId id="301" r:id="rId33"/>
    <p:sldId id="422" r:id="rId34"/>
    <p:sldId id="423" r:id="rId35"/>
    <p:sldId id="308" r:id="rId36"/>
  </p:sldIdLst>
  <p:sldSz cx="9144000" cy="6858000" type="screen4x3"/>
  <p:notesSz cx="6797675" cy="9926638"/>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66FF"/>
    <a:srgbClr val="FF00FF"/>
    <a:srgbClr val="D71760"/>
    <a:srgbClr val="CCCCFF"/>
    <a:srgbClr val="9966FF"/>
    <a:srgbClr val="B2348E"/>
    <a:srgbClr val="CA1448"/>
    <a:srgbClr val="A40C5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89" autoAdjust="0"/>
    <p:restoredTop sz="99424" autoAdjust="0"/>
  </p:normalViewPr>
  <p:slideViewPr>
    <p:cSldViewPr>
      <p:cViewPr>
        <p:scale>
          <a:sx n="100" d="100"/>
          <a:sy n="100" d="100"/>
        </p:scale>
        <p:origin x="-978"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108"/>
    </p:cViewPr>
  </p:sorterViewPr>
  <p:notesViewPr>
    <p:cSldViewPr>
      <p:cViewPr varScale="1">
        <p:scale>
          <a:sx n="81" d="100"/>
          <a:sy n="81" d="100"/>
        </p:scale>
        <p:origin x="-3972" y="-90"/>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Office_Excel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Office_Excel7.xlsx"/></Relationships>
</file>

<file path=ppt/charts/_rels/chart8.xml.rels><?xml version="1.0" encoding="UTF-8" standalone="yes"?>
<Relationships xmlns="http://schemas.openxmlformats.org/package/2006/relationships"><Relationship Id="rId1" Type="http://schemas.openxmlformats.org/officeDocument/2006/relationships/package" Target="../embeddings/_____Microsoft_Office_Excel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Office_Excel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view3D>
      <c:depthPercent val="100"/>
      <c:rAngAx val="1"/>
    </c:view3D>
    <c:plotArea>
      <c:layout/>
      <c:bar3DChart>
        <c:barDir val="col"/>
        <c:grouping val="clustered"/>
        <c:ser>
          <c:idx val="0"/>
          <c:order val="0"/>
          <c:tx>
            <c:strRef>
              <c:f>Лист1!$B$1</c:f>
              <c:strCache>
                <c:ptCount val="1"/>
                <c:pt idx="0">
                  <c:v>План 2021 года</c:v>
                </c:pt>
              </c:strCache>
            </c:strRef>
          </c:tx>
          <c:spPr>
            <a:ln w="23044">
              <a:noFill/>
            </a:ln>
          </c:spPr>
          <c:dLbls>
            <c:dLbl>
              <c:idx val="0"/>
              <c:layout>
                <c:manualLayout>
                  <c:x val="-2.9629422249596248E-3"/>
                  <c:y val="-2.4619909592224109E-2"/>
                </c:manualLayout>
              </c:layout>
              <c:showVal val="1"/>
            </c:dLbl>
            <c:dLbl>
              <c:idx val="1"/>
              <c:layout>
                <c:manualLayout>
                  <c:x val="-5.9258844499192774E-3"/>
                  <c:y val="-2.7635395606041707E-2"/>
                </c:manualLayout>
              </c:layout>
              <c:showVal val="1"/>
            </c:dLbl>
            <c:dLbl>
              <c:idx val="2"/>
              <c:layout>
                <c:manualLayout>
                  <c:x val="-1.1851768899838829E-2"/>
                  <c:y val="-3.1910309578266717E-2"/>
                </c:manualLayout>
              </c:layout>
              <c:showVal val="1"/>
            </c:dLbl>
            <c:dLbl>
              <c:idx val="3"/>
              <c:layout>
                <c:manualLayout>
                  <c:x val="7.5615012799691364E-3"/>
                  <c:y val="0.13881090862855552"/>
                </c:manualLayout>
              </c:layout>
              <c:showVal val="1"/>
            </c:dLbl>
            <c:txPr>
              <a:bodyPr/>
              <a:lstStyle/>
              <a:p>
                <a:pPr>
                  <a:defRPr sz="1129">
                    <a:latin typeface="Times New Roman" pitchFamily="18" charset="0"/>
                    <a:cs typeface="Times New Roman" pitchFamily="18" charset="0"/>
                  </a:defRPr>
                </a:pPr>
                <a:endParaRPr lang="ru-RU"/>
              </a:p>
            </c:txPr>
            <c:showVal val="1"/>
          </c:dLbls>
          <c:cat>
            <c:strRef>
              <c:f>Лист1!$A$2:$A$5</c:f>
              <c:strCache>
                <c:ptCount val="4"/>
                <c:pt idx="0">
                  <c:v>Налоговые доходы (27,5%)</c:v>
                </c:pt>
                <c:pt idx="1">
                  <c:v>Неналоговые доходы (4,1%)</c:v>
                </c:pt>
                <c:pt idx="2">
                  <c:v>Безвозмезные поступления от бюджетов других уровней (69,1%)</c:v>
                </c:pt>
                <c:pt idx="3">
                  <c:v>Прочие безвозмездные поступления                        (-0,7%)</c:v>
                </c:pt>
              </c:strCache>
            </c:strRef>
          </c:cat>
          <c:val>
            <c:numRef>
              <c:f>Лист1!$B$2:$B$5</c:f>
              <c:numCache>
                <c:formatCode>_-* #,##0.0\ _₽_-;\-* #,##0.0\ _₽_-;_-* "-"??\ _₽_-;_-@_-</c:formatCode>
                <c:ptCount val="4"/>
                <c:pt idx="0">
                  <c:v>325007.90000000002</c:v>
                </c:pt>
                <c:pt idx="1">
                  <c:v>49764.800000000003</c:v>
                </c:pt>
                <c:pt idx="2">
                  <c:v>860886.3</c:v>
                </c:pt>
                <c:pt idx="3" formatCode="#,##0.0\ _₽;\-#,##0.0\ _₽">
                  <c:v>-7894</c:v>
                </c:pt>
              </c:numCache>
            </c:numRef>
          </c:val>
        </c:ser>
        <c:ser>
          <c:idx val="1"/>
          <c:order val="1"/>
          <c:tx>
            <c:strRef>
              <c:f>Лист1!$C$1</c:f>
              <c:strCache>
                <c:ptCount val="1"/>
                <c:pt idx="0">
                  <c:v>Факт 2021 года</c:v>
                </c:pt>
              </c:strCache>
            </c:strRef>
          </c:tx>
          <c:spPr>
            <a:solidFill>
              <a:schemeClr val="tx2">
                <a:lumMod val="40000"/>
                <a:lumOff val="60000"/>
              </a:schemeClr>
            </a:solidFill>
            <a:ln w="23044">
              <a:noFill/>
            </a:ln>
          </c:spPr>
          <c:dLbls>
            <c:dLbl>
              <c:idx val="0"/>
              <c:layout>
                <c:manualLayout>
                  <c:x val="4.5925604486874397E-2"/>
                  <c:y val="-2.6261142224879009E-2"/>
                </c:manualLayout>
              </c:layout>
              <c:showVal val="1"/>
            </c:dLbl>
            <c:dLbl>
              <c:idx val="1"/>
              <c:layout>
                <c:manualLayout>
                  <c:x val="1.6296182237278248E-2"/>
                  <c:y val="-1.8588937564589323E-2"/>
                </c:manualLayout>
              </c:layout>
              <c:showVal val="1"/>
            </c:dLbl>
            <c:dLbl>
              <c:idx val="2"/>
              <c:layout>
                <c:manualLayout>
                  <c:x val="1.925912446223791E-2"/>
                  <c:y val="-2.1604423578406612E-2"/>
                </c:manualLayout>
              </c:layout>
              <c:showVal val="1"/>
            </c:dLbl>
            <c:dLbl>
              <c:idx val="3"/>
              <c:layout>
                <c:manualLayout>
                  <c:x val="2.7993765343769104E-2"/>
                  <c:y val="0.13416895580702481"/>
                </c:manualLayout>
              </c:layout>
              <c:tx>
                <c:rich>
                  <a:bodyPr/>
                  <a:lstStyle/>
                  <a:p>
                    <a:r>
                      <a:rPr lang="ru-RU" dirty="0" smtClean="0"/>
                      <a:t>-7 429,4</a:t>
                    </a:r>
                    <a:endParaRPr lang="en-US" dirty="0"/>
                  </a:p>
                </c:rich>
              </c:tx>
            </c:dLbl>
            <c:txPr>
              <a:bodyPr/>
              <a:lstStyle/>
              <a:p>
                <a:pPr>
                  <a:defRPr sz="1129">
                    <a:latin typeface="Times New Roman" pitchFamily="18" charset="0"/>
                    <a:cs typeface="Times New Roman" pitchFamily="18" charset="0"/>
                  </a:defRPr>
                </a:pPr>
                <a:endParaRPr lang="ru-RU"/>
              </a:p>
            </c:txPr>
            <c:showVal val="1"/>
          </c:dLbls>
          <c:cat>
            <c:strRef>
              <c:f>Лист1!$A$2:$A$5</c:f>
              <c:strCache>
                <c:ptCount val="4"/>
                <c:pt idx="0">
                  <c:v>Налоговые доходы (27,5%)</c:v>
                </c:pt>
                <c:pt idx="1">
                  <c:v>Неналоговые доходы (4,1%)</c:v>
                </c:pt>
                <c:pt idx="2">
                  <c:v>Безвозмезные поступления от бюджетов других уровней (69,1%)</c:v>
                </c:pt>
                <c:pt idx="3">
                  <c:v>Прочие безвозмездные поступления                        (-0,7%)</c:v>
                </c:pt>
              </c:strCache>
            </c:strRef>
          </c:cat>
          <c:val>
            <c:numRef>
              <c:f>Лист1!$C$2:$C$5</c:f>
              <c:numCache>
                <c:formatCode>_-* #,##0.0\ _₽_-;\-* #,##0.0\ _₽_-;_-* "-"??\ _₽_-;_-@_-</c:formatCode>
                <c:ptCount val="4"/>
                <c:pt idx="0">
                  <c:v>334082.2</c:v>
                </c:pt>
                <c:pt idx="1">
                  <c:v>49547.1</c:v>
                </c:pt>
                <c:pt idx="2">
                  <c:v>840958.7</c:v>
                </c:pt>
                <c:pt idx="3" formatCode="#,##0.0\ _₽;\-#,##0.0\ _₽">
                  <c:v>-7954.6</c:v>
                </c:pt>
              </c:numCache>
            </c:numRef>
          </c:val>
        </c:ser>
        <c:shape val="cylinder"/>
        <c:axId val="112228224"/>
        <c:axId val="115192576"/>
        <c:axId val="0"/>
      </c:bar3DChart>
      <c:catAx>
        <c:axId val="112228224"/>
        <c:scaling>
          <c:orientation val="minMax"/>
        </c:scaling>
        <c:axPos val="b"/>
        <c:numFmt formatCode="General" sourceLinked="1"/>
        <c:majorTickMark val="none"/>
        <c:tickLblPos val="nextTo"/>
        <c:crossAx val="115192576"/>
        <c:crossesAt val="0"/>
        <c:auto val="1"/>
        <c:lblAlgn val="ctr"/>
        <c:lblOffset val="100"/>
      </c:catAx>
      <c:valAx>
        <c:axId val="115192576"/>
        <c:scaling>
          <c:orientation val="minMax"/>
        </c:scaling>
        <c:delete val="1"/>
        <c:axPos val="l"/>
        <c:numFmt formatCode="_-* #,##0.0\ _₽_-;\-* #,##0.0\ _₽_-;_-* &quot;-&quot;??\ _₽_-;_-@_-" sourceLinked="1"/>
        <c:tickLblPos val="none"/>
        <c:crossAx val="112228224"/>
        <c:crosses val="autoZero"/>
        <c:crossBetween val="between"/>
      </c:valAx>
      <c:spPr>
        <a:noFill/>
        <a:ln w="20482">
          <a:noFill/>
        </a:ln>
      </c:spPr>
    </c:plotArea>
    <c:legend>
      <c:legendPos val="t"/>
      <c:layout/>
      <c:txPr>
        <a:bodyPr/>
        <a:lstStyle/>
        <a:p>
          <a:pPr rtl="0">
            <a:defRPr/>
          </a:pPr>
          <a:endParaRPr lang="ru-RU"/>
        </a:p>
      </c:txPr>
    </c:legend>
    <c:plotVisOnly val="1"/>
    <c:dispBlanksAs val="gap"/>
  </c:chart>
  <c:txPr>
    <a:bodyPr/>
    <a:lstStyle/>
    <a:p>
      <a:pPr>
        <a:defRPr sz="1452"/>
      </a:pPr>
      <a:endParaRPr lang="ru-RU"/>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depthPercent val="100"/>
      <c:rAngAx val="1"/>
    </c:view3D>
    <c:floor>
      <c:spPr>
        <a:noFill/>
        <a:ln w="9525">
          <a:noFill/>
        </a:ln>
      </c:spPr>
    </c:floor>
    <c:sideWall>
      <c:spPr>
        <a:noFill/>
        <a:ln w="25400">
          <a:noFill/>
        </a:ln>
      </c:spPr>
    </c:sideWall>
    <c:backWall>
      <c:spPr>
        <a:noFill/>
        <a:ln w="25400">
          <a:noFill/>
        </a:ln>
      </c:spPr>
    </c:backWall>
    <c:plotArea>
      <c:layout>
        <c:manualLayout>
          <c:layoutTarget val="inner"/>
          <c:xMode val="edge"/>
          <c:yMode val="edge"/>
          <c:x val="8.4333222234566518E-2"/>
          <c:y val="8.7312235962385867E-2"/>
          <c:w val="0.89870454208791628"/>
          <c:h val="0.76938513242118489"/>
        </c:manualLayout>
      </c:layout>
      <c:bar3DChart>
        <c:barDir val="col"/>
        <c:grouping val="stacked"/>
        <c:ser>
          <c:idx val="1"/>
          <c:order val="0"/>
          <c:tx>
            <c:strRef>
              <c:f>Лист2!$B$3</c:f>
              <c:strCache>
                <c:ptCount val="1"/>
                <c:pt idx="0">
                  <c:v>Проценты по привлеченным кредитам</c:v>
                </c:pt>
              </c:strCache>
            </c:strRef>
          </c:tx>
          <c:spPr>
            <a:solidFill>
              <a:srgbClr val="0BD0D9">
                <a:lumMod val="60000"/>
                <a:lumOff val="40000"/>
              </a:srgbClr>
            </a:solidFill>
            <a:ln w="5816" cap="flat" cmpd="sng" algn="ctr">
              <a:noFill/>
              <a:round/>
            </a:ln>
            <a:effectLst>
              <a:outerShdw blurRad="40000" dist="20000" dir="5400000" rotWithShape="0">
                <a:srgbClr val="000000">
                  <a:alpha val="38000"/>
                </a:srgbClr>
              </a:outerShdw>
            </a:effectLst>
            <a:scene3d>
              <a:camera prst="orthographicFront"/>
              <a:lightRig rig="threePt" dir="t"/>
            </a:scene3d>
            <a:sp3d prstMaterial="plastic">
              <a:contourClr>
                <a:srgbClr val="000000"/>
              </a:contourClr>
            </a:sp3d>
          </c:spPr>
          <c:dLbls>
            <c:dLbl>
              <c:idx val="0"/>
              <c:layout>
                <c:manualLayout>
                  <c:x val="1.1957240155990218E-2"/>
                  <c:y val="2.1084066322835902E-3"/>
                </c:manualLayout>
              </c:layout>
              <c:showVal val="1"/>
            </c:dLbl>
            <c:dLbl>
              <c:idx val="1"/>
              <c:layout>
                <c:manualLayout>
                  <c:x val="8.9679301169927044E-3"/>
                  <c:y val="-2.1084066322835902E-3"/>
                </c:manualLayout>
              </c:layout>
              <c:showVal val="1"/>
            </c:dLbl>
            <c:dLbl>
              <c:idx val="2"/>
              <c:layout>
                <c:manualLayout>
                  <c:x val="7.4732750974939588E-3"/>
                  <c:y val="2.1084066322835902E-3"/>
                </c:manualLayout>
              </c:layout>
              <c:showVal val="1"/>
            </c:dLbl>
            <c:dLbl>
              <c:idx val="3"/>
              <c:layout>
                <c:manualLayout>
                  <c:x val="1.0462585136491441E-2"/>
                  <c:y val="-2.1084066322835902E-3"/>
                </c:manualLayout>
              </c:layout>
              <c:showVal val="1"/>
            </c:dLbl>
            <c:dLbl>
              <c:idx val="4"/>
              <c:layout>
                <c:manualLayout>
                  <c:x val="8.9679301169927044E-3"/>
                  <c:y val="2.1084066322835902E-3"/>
                </c:manualLayout>
              </c:layout>
              <c:showVal val="1"/>
            </c:dLbl>
            <c:spPr>
              <a:noFill/>
              <a:ln>
                <a:noFill/>
              </a:ln>
              <a:effectLst>
                <a:glow rad="228600">
                  <a:srgbClr val="10CF9B">
                    <a:satMod val="175000"/>
                    <a:alpha val="40000"/>
                  </a:srgbClr>
                </a:glow>
              </a:effectLst>
              <a:scene3d>
                <a:camera prst="orthographicFront"/>
                <a:lightRig rig="threePt" dir="t"/>
              </a:scene3d>
              <a:sp3d prstMaterial="plastic"/>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ru-RU"/>
              </a:p>
            </c:txPr>
            <c:showVal val="1"/>
          </c:dLbls>
          <c:cat>
            <c:strRef>
              <c:f>Лист2!$A$4:$A$10</c:f>
              <c:strCache>
                <c:ptCount val="4"/>
                <c:pt idx="0">
                  <c:v>2017 год</c:v>
                </c:pt>
                <c:pt idx="1">
                  <c:v>2018 год</c:v>
                </c:pt>
                <c:pt idx="2">
                  <c:v>2019 - 2020 год</c:v>
                </c:pt>
                <c:pt idx="3">
                  <c:v>2021 год</c:v>
                </c:pt>
              </c:strCache>
            </c:strRef>
          </c:cat>
          <c:val>
            <c:numRef>
              <c:f>Лист2!$B$4:$B$8</c:f>
              <c:numCache>
                <c:formatCode>#,##0.0</c:formatCode>
                <c:ptCount val="5"/>
                <c:pt idx="0">
                  <c:v>3458.8</c:v>
                </c:pt>
                <c:pt idx="1">
                  <c:v>1771.4</c:v>
                </c:pt>
                <c:pt idx="2">
                  <c:v>0</c:v>
                </c:pt>
                <c:pt idx="3">
                  <c:v>0</c:v>
                </c:pt>
              </c:numCache>
            </c:numRef>
          </c:val>
        </c:ser>
        <c:dLbls>
          <c:showVal val="1"/>
        </c:dLbls>
        <c:gapWidth val="70"/>
        <c:gapDepth val="49"/>
        <c:shape val="cylinder"/>
        <c:axId val="138626176"/>
        <c:axId val="138627712"/>
        <c:axId val="0"/>
      </c:bar3DChart>
      <c:catAx>
        <c:axId val="138626176"/>
        <c:scaling>
          <c:orientation val="minMax"/>
        </c:scaling>
        <c:axPos val="b"/>
        <c:numFmt formatCode="General" sourceLinked="1"/>
        <c:majorTickMark val="none"/>
        <c:tickLblPos val="nextTo"/>
        <c:spPr>
          <a:ln w="5816">
            <a:noFill/>
          </a:ln>
        </c:spPr>
        <c:txPr>
          <a:bodyPr rot="0" spcFirstLastPara="1" vertOverflow="ellipsis" wrap="square" anchor="ctr" anchorCtr="1"/>
          <a:lstStyle/>
          <a:p>
            <a:pPr>
              <a:defRPr sz="1400" b="1" i="0" u="none" strike="noStrike" kern="1200" baseline="0">
                <a:solidFill>
                  <a:schemeClr val="tx1"/>
                </a:solidFill>
                <a:latin typeface="+mn-lt"/>
                <a:ea typeface="+mn-ea"/>
                <a:cs typeface="+mn-cs"/>
              </a:defRPr>
            </a:pPr>
            <a:endParaRPr lang="ru-RU"/>
          </a:p>
        </c:txPr>
        <c:crossAx val="138627712"/>
        <c:crosses val="autoZero"/>
        <c:lblAlgn val="ctr"/>
        <c:lblOffset val="20"/>
      </c:catAx>
      <c:valAx>
        <c:axId val="138627712"/>
        <c:scaling>
          <c:orientation val="minMax"/>
          <c:max val="5000"/>
        </c:scaling>
        <c:axPos val="l"/>
        <c:majorGridlines>
          <c:spPr>
            <a:ln w="9525" cap="flat" cmpd="sng" algn="ctr">
              <a:solidFill>
                <a:schemeClr val="tx1">
                  <a:lumMod val="15000"/>
                  <a:lumOff val="85000"/>
                </a:schemeClr>
              </a:solidFill>
              <a:round/>
            </a:ln>
            <a:effectLst/>
          </c:spPr>
        </c:majorGridlines>
        <c:numFmt formatCode="General" sourceLinked="0"/>
        <c:majorTickMark val="none"/>
        <c:tickLblPos val="nextTo"/>
        <c:spPr>
          <a:ln w="5816">
            <a:noFill/>
          </a:ln>
        </c:spPr>
        <c:txPr>
          <a:bodyPr rot="0" spcFirstLastPara="1" vertOverflow="ellipsis" wrap="square" anchor="ctr" anchorCtr="1"/>
          <a:lstStyle/>
          <a:p>
            <a:pPr>
              <a:defRPr sz="1200" b="0" i="0" u="none" strike="noStrike" kern="1200" baseline="0">
                <a:solidFill>
                  <a:schemeClr val="tx1">
                    <a:lumMod val="50000"/>
                    <a:lumOff val="50000"/>
                  </a:schemeClr>
                </a:solidFill>
                <a:latin typeface="+mn-lt"/>
                <a:ea typeface="+mn-ea"/>
                <a:cs typeface="+mn-cs"/>
              </a:defRPr>
            </a:pPr>
            <a:endParaRPr lang="ru-RU"/>
          </a:p>
        </c:txPr>
        <c:crossAx val="138626176"/>
        <c:crosses val="autoZero"/>
        <c:crossBetween val="between"/>
        <c:minorUnit val="10"/>
      </c:valAx>
      <c:spPr>
        <a:noFill/>
        <a:ln w="15535">
          <a:noFill/>
        </a:ln>
      </c:spPr>
    </c:plotArea>
    <c:legend>
      <c:legendPos val="b"/>
      <c:layout>
        <c:manualLayout>
          <c:xMode val="edge"/>
          <c:yMode val="edge"/>
          <c:x val="0.29530491217221527"/>
          <c:y val="0.90807686314113523"/>
          <c:w val="0.4673826851166642"/>
          <c:h val="7.8355272774275106E-2"/>
        </c:manualLayout>
      </c:layout>
      <c:spPr>
        <a:noFill/>
        <a:ln w="15509">
          <a:noFill/>
        </a:ln>
      </c:spPr>
      <c:txPr>
        <a:bodyPr rot="0" spcFirstLastPara="1" vertOverflow="ellipsis" vert="horz" wrap="square" anchor="ctr" anchorCtr="1"/>
        <a:lstStyle/>
        <a:p>
          <a:pPr>
            <a:defRPr sz="916" b="1" i="0" u="none" strike="noStrike" kern="1200" baseline="0">
              <a:solidFill>
                <a:schemeClr val="tx1"/>
              </a:solidFill>
              <a:latin typeface="+mn-lt"/>
              <a:ea typeface="+mn-ea"/>
              <a:cs typeface="+mn-cs"/>
            </a:defRPr>
          </a:pPr>
          <a:endParaRPr lang="ru-RU"/>
        </a:p>
      </c:txPr>
    </c:legend>
    <c:plotVisOnly val="1"/>
    <c:dispBlanksAs val="gap"/>
  </c:chart>
  <c:spPr>
    <a:noFill/>
    <a:ln>
      <a:noFill/>
    </a:ln>
  </c:spPr>
  <c:txPr>
    <a:bodyPr/>
    <a:lstStyle/>
    <a:p>
      <a:pPr>
        <a:defRPr/>
      </a:pPr>
      <a:endParaRPr lang="ru-RU"/>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rotX val="40"/>
      <c:perspective val="10"/>
    </c:view3D>
    <c:plotArea>
      <c:layout>
        <c:manualLayout>
          <c:layoutTarget val="inner"/>
          <c:xMode val="edge"/>
          <c:yMode val="edge"/>
          <c:x val="5.9317099251483846E-2"/>
          <c:y val="9.721952952052848E-2"/>
          <c:w val="0.53722999902789925"/>
          <c:h val="0.81134756006293418"/>
        </c:manualLayout>
      </c:layout>
      <c:pie3DChart>
        <c:varyColors val="1"/>
        <c:ser>
          <c:idx val="0"/>
          <c:order val="0"/>
          <c:tx>
            <c:strRef>
              <c:f>Лист1!$B$1</c:f>
              <c:strCache>
                <c:ptCount val="1"/>
                <c:pt idx="0">
                  <c:v>Столбец1</c:v>
                </c:pt>
              </c:strCache>
            </c:strRef>
          </c:tx>
          <c:explosion val="25"/>
          <c:dLbls>
            <c:dLbl>
              <c:idx val="0"/>
              <c:layout>
                <c:manualLayout>
                  <c:x val="-4.8999161563137876E-2"/>
                  <c:y val="-4.6828389328383214E-2"/>
                </c:manualLayout>
              </c:layout>
              <c:tx>
                <c:rich>
                  <a:bodyPr/>
                  <a:lstStyle/>
                  <a:p>
                    <a:r>
                      <a:rPr lang="en-US" dirty="0" smtClean="0"/>
                      <a:t>2</a:t>
                    </a:r>
                    <a:r>
                      <a:rPr lang="ru-RU" dirty="0" smtClean="0"/>
                      <a:t>7,5</a:t>
                    </a:r>
                    <a:r>
                      <a:rPr lang="en-US" dirty="0" smtClean="0"/>
                      <a:t>%</a:t>
                    </a:r>
                    <a:endParaRPr lang="en-US" dirty="0"/>
                  </a:p>
                </c:rich>
              </c:tx>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A375-4C88-82E4-BEFDEE0FCD28}"/>
                </c:ext>
              </c:extLst>
            </c:dLbl>
            <c:dLbl>
              <c:idx val="1"/>
              <c:layout/>
              <c:tx>
                <c:rich>
                  <a:bodyPr/>
                  <a:lstStyle/>
                  <a:p>
                    <a:r>
                      <a:rPr lang="en-US" dirty="0" smtClean="0"/>
                      <a:t>4</a:t>
                    </a:r>
                    <a:r>
                      <a:rPr lang="ru-RU" dirty="0" smtClean="0"/>
                      <a:t>,1</a:t>
                    </a:r>
                    <a:r>
                      <a:rPr lang="en-US" dirty="0" smtClean="0"/>
                      <a:t>%</a:t>
                    </a:r>
                    <a:endParaRPr lang="en-US" dirty="0"/>
                  </a:p>
                </c:rich>
              </c:tx>
              <c:showPercent val="1"/>
            </c:dLbl>
            <c:dLbl>
              <c:idx val="2"/>
              <c:layout/>
              <c:tx>
                <c:rich>
                  <a:bodyPr/>
                  <a:lstStyle/>
                  <a:p>
                    <a:r>
                      <a:rPr lang="en-US" dirty="0" smtClean="0"/>
                      <a:t>6</a:t>
                    </a:r>
                    <a:r>
                      <a:rPr lang="ru-RU" dirty="0" smtClean="0"/>
                      <a:t>9,1</a:t>
                    </a:r>
                    <a:r>
                      <a:rPr lang="en-US" dirty="0" smtClean="0"/>
                      <a:t>%</a:t>
                    </a:r>
                    <a:endParaRPr lang="en-US" dirty="0"/>
                  </a:p>
                </c:rich>
              </c:tx>
              <c:showPercent val="1"/>
            </c:dLbl>
            <c:dLbl>
              <c:idx val="3"/>
              <c:layout>
                <c:manualLayout>
                  <c:x val="-3.4083400199608947E-2"/>
                  <c:y val="5.1444416233608903E-2"/>
                </c:manualLayout>
              </c:layout>
              <c:tx>
                <c:rich>
                  <a:bodyPr/>
                  <a:lstStyle/>
                  <a:p>
                    <a:r>
                      <a:rPr lang="en-US" dirty="0" smtClean="0"/>
                      <a:t>0</a:t>
                    </a:r>
                    <a:r>
                      <a:rPr lang="ru-RU" dirty="0" smtClean="0"/>
                      <a:t>,1</a:t>
                    </a:r>
                    <a:r>
                      <a:rPr lang="en-US" dirty="0" smtClean="0"/>
                      <a:t>%</a:t>
                    </a:r>
                    <a:endParaRPr lang="en-US" dirty="0"/>
                  </a:p>
                </c:rich>
              </c:tx>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A375-4C88-82E4-BEFDEE0FCD28}"/>
                </c:ext>
              </c:extLst>
            </c:dLbl>
            <c:dLbl>
              <c:idx val="4"/>
              <c:layout>
                <c:manualLayout>
                  <c:x val="3.4404474780447641E-2"/>
                  <c:y val="3.4427731401524012E-2"/>
                </c:manualLayout>
              </c:layout>
              <c:tx>
                <c:rich>
                  <a:bodyPr/>
                  <a:lstStyle/>
                  <a:p>
                    <a:r>
                      <a:rPr lang="ru-RU" dirty="0" smtClean="0"/>
                      <a:t>-0,8</a:t>
                    </a:r>
                    <a:r>
                      <a:rPr lang="en-US" dirty="0" smtClean="0"/>
                      <a:t>%</a:t>
                    </a:r>
                    <a:endParaRPr lang="en-US" dirty="0"/>
                  </a:p>
                </c:rich>
              </c:tx>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A375-4C88-82E4-BEFDEE0FCD28}"/>
                </c:ext>
              </c:extLst>
            </c:dLbl>
            <c:spPr>
              <a:noFill/>
              <a:ln>
                <a:noFill/>
              </a:ln>
              <a:effectLst/>
            </c:spPr>
            <c:showPercent val="1"/>
            <c:extLst xmlns:c16r2="http://schemas.microsoft.com/office/drawing/2015/06/chart">
              <c:ext xmlns:c15="http://schemas.microsoft.com/office/drawing/2012/chart" uri="{CE6537A1-D6FC-4f65-9D91-7224C49458BB}">
                <c15:layout/>
              </c:ext>
            </c:extLst>
          </c:dLbls>
          <c:cat>
            <c:strRef>
              <c:f>Лист1!$A$2:$A$6</c:f>
              <c:strCache>
                <c:ptCount val="5"/>
                <c:pt idx="0">
                  <c:v>Налоговые доходы 334 082,2 тыс. руб.</c:v>
                </c:pt>
                <c:pt idx="1">
                  <c:v>Неналоговые доходы и сборы  49 547,1 тыс.руб.</c:v>
                </c:pt>
                <c:pt idx="2">
                  <c:v>Безвозмездные перечисления от других бюджетов бюджетной системы РФ              840 958,7 тыс.руб.</c:v>
                </c:pt>
                <c:pt idx="3">
                  <c:v>Прочие поступления 2 061,6 тыс. руб.</c:v>
                </c:pt>
                <c:pt idx="4">
                  <c:v>Возврат остатков имеющих целевое назначения -10 016,2 тыс. руб.</c:v>
                </c:pt>
              </c:strCache>
            </c:strRef>
          </c:cat>
          <c:val>
            <c:numRef>
              <c:f>Лист1!$B$2:$B$6</c:f>
              <c:numCache>
                <c:formatCode>0.0</c:formatCode>
                <c:ptCount val="5"/>
                <c:pt idx="0">
                  <c:v>27.5</c:v>
                </c:pt>
                <c:pt idx="1">
                  <c:v>4.0999999999999996</c:v>
                </c:pt>
                <c:pt idx="2">
                  <c:v>69.099999999999994</c:v>
                </c:pt>
                <c:pt idx="3">
                  <c:v>0.1</c:v>
                </c:pt>
                <c:pt idx="4">
                  <c:v>-0.8</c:v>
                </c:pt>
              </c:numCache>
            </c:numRef>
          </c:val>
          <c:extLst xmlns:c16r2="http://schemas.microsoft.com/office/drawing/2015/06/chart">
            <c:ext xmlns:c16="http://schemas.microsoft.com/office/drawing/2014/chart" uri="{C3380CC4-5D6E-409C-BE32-E72D297353CC}">
              <c16:uniqueId val="{00000003-A375-4C88-82E4-BEFDEE0FCD28}"/>
            </c:ext>
          </c:extLst>
        </c:ser>
      </c:pie3DChart>
    </c:plotArea>
    <c:legend>
      <c:legendPos val="r"/>
      <c:layout>
        <c:manualLayout>
          <c:xMode val="edge"/>
          <c:yMode val="edge"/>
          <c:x val="0.66019745795664464"/>
          <c:y val="5.1508428074033191E-2"/>
          <c:w val="0.32591365315447368"/>
          <c:h val="0.89119629692829072"/>
        </c:manualLayout>
      </c:layout>
      <c:txPr>
        <a:bodyPr/>
        <a:lstStyle/>
        <a:p>
          <a:pPr>
            <a:defRPr sz="1200" baseline="0">
              <a:latin typeface="Times New Roman" pitchFamily="18" charset="0"/>
            </a:defRPr>
          </a:pPr>
          <a:endParaRPr lang="ru-RU"/>
        </a:p>
      </c:txPr>
    </c:legend>
    <c:plotVisOnly val="1"/>
    <c:dispBlanksAs val="zero"/>
  </c:chart>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title>
      <c:layout/>
    </c:title>
    <c:view3D>
      <c:rotX val="40"/>
      <c:depthPercent val="130"/>
      <c:perspective val="0"/>
    </c:view3D>
    <c:plotArea>
      <c:layout/>
      <c:pie3DChart>
        <c:varyColors val="1"/>
        <c:ser>
          <c:idx val="0"/>
          <c:order val="0"/>
          <c:tx>
            <c:strRef>
              <c:f>Лист1!$B$1</c:f>
              <c:strCache>
                <c:ptCount val="1"/>
                <c:pt idx="0">
                  <c:v>тыс. руб.</c:v>
                </c:pt>
              </c:strCache>
            </c:strRef>
          </c:tx>
          <c:dLbls>
            <c:spPr>
              <a:noFill/>
              <a:ln>
                <a:noFill/>
              </a:ln>
              <a:effectLst/>
            </c:spPr>
            <c:txPr>
              <a:bodyPr/>
              <a:lstStyle/>
              <a:p>
                <a:pPr>
                  <a:defRPr baseline="0">
                    <a:latin typeface="Times New Roman" pitchFamily="18" charset="0"/>
                  </a:defRPr>
                </a:pPr>
                <a:endParaRPr lang="ru-RU"/>
              </a:p>
            </c:txPr>
            <c:dLblPos val="outEnd"/>
            <c:showVal val="1"/>
            <c:showLeaderLines val="1"/>
            <c:extLst xmlns:c16r2="http://schemas.microsoft.com/office/drawing/2015/06/chart">
              <c:ext xmlns:c15="http://schemas.microsoft.com/office/drawing/2012/chart" uri="{CE6537A1-D6FC-4f65-9D91-7224C49458BB}"/>
            </c:extLst>
          </c:dLbls>
          <c:cat>
            <c:strRef>
              <c:f>Лист1!$A$2:$A$5</c:f>
              <c:strCache>
                <c:ptCount val="4"/>
                <c:pt idx="0">
                  <c:v>Налог на доходы физических диц</c:v>
                </c:pt>
                <c:pt idx="1">
                  <c:v>Акцизы по подакцизным товарам (продукции), производимым на территории РФ</c:v>
                </c:pt>
                <c:pt idx="2">
                  <c:v>Налоги на совокупный доход</c:v>
                </c:pt>
                <c:pt idx="3">
                  <c:v>Государственная пошлина</c:v>
                </c:pt>
              </c:strCache>
            </c:strRef>
          </c:cat>
          <c:val>
            <c:numRef>
              <c:f>Лист1!$B$2:$B$5</c:f>
              <c:numCache>
                <c:formatCode>#,##0.0</c:formatCode>
                <c:ptCount val="4"/>
                <c:pt idx="0">
                  <c:v>228598</c:v>
                </c:pt>
                <c:pt idx="1">
                  <c:v>15483.7</c:v>
                </c:pt>
                <c:pt idx="2">
                  <c:v>20203.900000000001</c:v>
                </c:pt>
                <c:pt idx="3">
                  <c:v>2528.6999999999998</c:v>
                </c:pt>
              </c:numCache>
            </c:numRef>
          </c:val>
          <c:extLst xmlns:c16r2="http://schemas.microsoft.com/office/drawing/2015/06/chart">
            <c:ext xmlns:c16="http://schemas.microsoft.com/office/drawing/2014/chart" uri="{C3380CC4-5D6E-409C-BE32-E72D297353CC}">
              <c16:uniqueId val="{00000000-755E-46FB-82AA-445A47B42925}"/>
            </c:ext>
          </c:extLst>
        </c:ser>
      </c:pie3DChart>
    </c:plotArea>
    <c:legend>
      <c:legendPos val="r"/>
      <c:layout/>
      <c:txPr>
        <a:bodyPr/>
        <a:lstStyle/>
        <a:p>
          <a:pPr>
            <a:defRPr sz="1200" baseline="0"/>
          </a:pPr>
          <a:endParaRPr lang="ru-RU"/>
        </a:p>
      </c:txPr>
    </c:legend>
    <c:plotVisOnly val="1"/>
    <c:dispBlanksAs val="zero"/>
  </c:chart>
  <c:spPr>
    <a:gradFill>
      <a:gsLst>
        <a:gs pos="0">
          <a:srgbClr val="1AB39F">
            <a:lumMod val="20000"/>
            <a:lumOff val="80000"/>
          </a:srgbClr>
        </a:gs>
        <a:gs pos="50000">
          <a:srgbClr val="0F6FC6">
            <a:tint val="44500"/>
            <a:satMod val="160000"/>
          </a:srgbClr>
        </a:gs>
        <a:gs pos="100000">
          <a:srgbClr val="0F6FC6">
            <a:tint val="23500"/>
            <a:satMod val="160000"/>
          </a:srgbClr>
        </a:gs>
      </a:gsLst>
      <a:lin ang="5400000" scaled="0"/>
    </a:gradFill>
  </c:spPr>
  <c:txPr>
    <a:bodyPr/>
    <a:lstStyle/>
    <a:p>
      <a:pPr>
        <a:defRPr sz="1800"/>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title>
      <c:layout/>
    </c:title>
    <c:view3D>
      <c:rotX val="40"/>
      <c:depthPercent val="130"/>
      <c:perspective val="0"/>
    </c:view3D>
    <c:plotArea>
      <c:layout/>
      <c:pie3DChart>
        <c:varyColors val="1"/>
        <c:ser>
          <c:idx val="0"/>
          <c:order val="0"/>
          <c:tx>
            <c:strRef>
              <c:f>Лист1!$B$1</c:f>
              <c:strCache>
                <c:ptCount val="1"/>
                <c:pt idx="0">
                  <c:v>тыс. руб.</c:v>
                </c:pt>
              </c:strCache>
            </c:strRef>
          </c:tx>
          <c:dLbls>
            <c:dLbl>
              <c:idx val="0"/>
              <c:layout>
                <c:manualLayout>
                  <c:x val="-8.1790244969378825E-2"/>
                  <c:y val="9.3385214007782102E-2"/>
                </c:manualLayout>
              </c:layout>
              <c:dLblPos val="bestFit"/>
              <c:showVal val="1"/>
            </c:dLbl>
            <c:dLbl>
              <c:idx val="1"/>
              <c:layout>
                <c:manualLayout>
                  <c:x val="0"/>
                  <c:y val="-8.5603112840466927E-2"/>
                </c:manualLayout>
              </c:layout>
              <c:dLblPos val="bestFit"/>
              <c:showVal val="1"/>
            </c:dLbl>
            <c:dLbl>
              <c:idx val="2"/>
              <c:layout>
                <c:manualLayout>
                  <c:x val="7.7160493827160932E-3"/>
                  <c:y val="2.0752269779507088E-2"/>
                </c:manualLayout>
              </c:layout>
              <c:dLblPos val="bestFit"/>
              <c:showVal val="1"/>
            </c:dLbl>
            <c:dLbl>
              <c:idx val="4"/>
              <c:layout>
                <c:manualLayout>
                  <c:x val="4.7839506172839497E-2"/>
                  <c:y val="-3.1128404669260701E-2"/>
                </c:manualLayout>
              </c:layout>
              <c:dLblPos val="bestFit"/>
              <c:showVal val="1"/>
            </c:dLbl>
            <c:spPr>
              <a:noFill/>
              <a:ln>
                <a:noFill/>
              </a:ln>
              <a:effectLst/>
            </c:spPr>
            <c:txPr>
              <a:bodyPr/>
              <a:lstStyle/>
              <a:p>
                <a:pPr>
                  <a:defRPr baseline="0">
                    <a:latin typeface="Times New Roman" pitchFamily="18" charset="0"/>
                  </a:defRPr>
                </a:pPr>
                <a:endParaRPr lang="ru-RU"/>
              </a:p>
            </c:txPr>
            <c:dLblPos val="outEnd"/>
            <c:showVal val="1"/>
            <c:extLst xmlns:c16r2="http://schemas.microsoft.com/office/drawing/2015/06/chart">
              <c:ext xmlns:c15="http://schemas.microsoft.com/office/drawing/2012/chart" uri="{CE6537A1-D6FC-4f65-9D91-7224C49458BB}"/>
            </c:extLst>
          </c:dLbls>
          <c:cat>
            <c:strRef>
              <c:f>Лист1!$A$2:$A$7</c:f>
              <c:strCache>
                <c:ptCount val="6"/>
                <c:pt idx="0">
                  <c:v>Налог на доходы физических диц</c:v>
                </c:pt>
                <c:pt idx="1">
                  <c:v>Акцизы по подакцизным товарам (продукции), производимым на территории РФ</c:v>
                </c:pt>
                <c:pt idx="2">
                  <c:v>Налоги на совокупный доход</c:v>
                </c:pt>
                <c:pt idx="3">
                  <c:v>Государственная пошлина</c:v>
                </c:pt>
                <c:pt idx="4">
                  <c:v>Налоги на имущество</c:v>
                </c:pt>
                <c:pt idx="5">
                  <c:v>Задолженность и перерасчеты по отмененным налогам, сборам и иным обязательным платежам</c:v>
                </c:pt>
              </c:strCache>
            </c:strRef>
          </c:cat>
          <c:val>
            <c:numRef>
              <c:f>Лист1!$B$2:$B$7</c:f>
              <c:numCache>
                <c:formatCode>#,##0.0</c:formatCode>
                <c:ptCount val="6"/>
                <c:pt idx="0">
                  <c:v>234634</c:v>
                </c:pt>
                <c:pt idx="1">
                  <c:v>18395.900000000001</c:v>
                </c:pt>
                <c:pt idx="2">
                  <c:v>27431.3</c:v>
                </c:pt>
                <c:pt idx="3">
                  <c:v>3145.1</c:v>
                </c:pt>
                <c:pt idx="4">
                  <c:v>50475.6</c:v>
                </c:pt>
                <c:pt idx="5">
                  <c:v>0.30000000000000027</c:v>
                </c:pt>
              </c:numCache>
            </c:numRef>
          </c:val>
          <c:extLst xmlns:c16r2="http://schemas.microsoft.com/office/drawing/2015/06/chart">
            <c:ext xmlns:c16="http://schemas.microsoft.com/office/drawing/2014/chart" uri="{C3380CC4-5D6E-409C-BE32-E72D297353CC}">
              <c16:uniqueId val="{00000000-755E-46FB-82AA-445A47B42925}"/>
            </c:ext>
          </c:extLst>
        </c:ser>
      </c:pie3DChart>
    </c:plotArea>
    <c:legend>
      <c:legendPos val="r"/>
      <c:layout/>
      <c:txPr>
        <a:bodyPr/>
        <a:lstStyle/>
        <a:p>
          <a:pPr>
            <a:defRPr sz="1200" baseline="0"/>
          </a:pPr>
          <a:endParaRPr lang="ru-RU"/>
        </a:p>
      </c:txPr>
    </c:legend>
    <c:plotVisOnly val="1"/>
    <c:dispBlanksAs val="zero"/>
  </c:chart>
  <c:spPr>
    <a:gradFill>
      <a:gsLst>
        <a:gs pos="0">
          <a:srgbClr val="1AB39F">
            <a:lumMod val="20000"/>
            <a:lumOff val="80000"/>
          </a:srgbClr>
        </a:gs>
        <a:gs pos="50000">
          <a:srgbClr val="0F6FC6">
            <a:tint val="44500"/>
            <a:satMod val="160000"/>
          </a:srgbClr>
        </a:gs>
        <a:gs pos="100000">
          <a:srgbClr val="0F6FC6">
            <a:tint val="23500"/>
            <a:satMod val="160000"/>
          </a:srgbClr>
        </a:gs>
      </a:gsLst>
      <a:lin ang="5400000" scaled="0"/>
    </a:gradFill>
  </c:spPr>
  <c:txPr>
    <a:bodyPr/>
    <a:lstStyle/>
    <a:p>
      <a:pPr>
        <a:defRPr sz="1800"/>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title>
      <c:txPr>
        <a:bodyPr/>
        <a:lstStyle/>
        <a:p>
          <a:pPr>
            <a:defRPr sz="1400" baseline="0"/>
          </a:pPr>
          <a:endParaRPr lang="ru-RU"/>
        </a:p>
      </c:txPr>
    </c:title>
    <c:view3D>
      <c:rotX val="30"/>
      <c:perspective val="30"/>
    </c:view3D>
    <c:plotArea>
      <c:layout/>
      <c:pie3DChart>
        <c:varyColors val="1"/>
        <c:ser>
          <c:idx val="0"/>
          <c:order val="0"/>
          <c:tx>
            <c:strRef>
              <c:f>Лист1!$B$1</c:f>
              <c:strCache>
                <c:ptCount val="1"/>
                <c:pt idx="0">
                  <c:v>тыс. руб.</c:v>
                </c:pt>
              </c:strCache>
            </c:strRef>
          </c:tx>
          <c:dLbls>
            <c:dLbl>
              <c:idx val="0"/>
              <c:layout>
                <c:manualLayout>
                  <c:x val="-8.4876543209876767E-2"/>
                  <c:y val="-0.11154313110004688"/>
                </c:manualLayout>
              </c:layout>
              <c:dLblPos val="bestFi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35C5-40F4-A53C-8B19E9C4C989}"/>
                </c:ext>
              </c:extLst>
            </c:dLbl>
            <c:dLbl>
              <c:idx val="1"/>
              <c:layout>
                <c:manualLayout>
                  <c:x val="-2.0061728395061668E-2"/>
                  <c:y val="0"/>
                </c:manualLayout>
              </c:layout>
              <c:dLblPos val="bestFi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35C5-40F4-A53C-8B19E9C4C989}"/>
                </c:ext>
              </c:extLst>
            </c:dLbl>
            <c:dLbl>
              <c:idx val="2"/>
              <c:layout>
                <c:manualLayout>
                  <c:x val="-2.1604938271605059E-2"/>
                  <c:y val="0"/>
                </c:manualLayout>
              </c:layout>
              <c:dLblPos val="bestFi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35C5-40F4-A53C-8B19E9C4C989}"/>
                </c:ext>
              </c:extLst>
            </c:dLbl>
            <c:dLbl>
              <c:idx val="3"/>
              <c:layout>
                <c:manualLayout>
                  <c:x val="9.2592592592593264E-3"/>
                  <c:y val="9.5978973272133394E-2"/>
                </c:manualLayout>
              </c:layout>
              <c:dLblPos val="bestFi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35C5-40F4-A53C-8B19E9C4C989}"/>
                </c:ext>
              </c:extLst>
            </c:dLbl>
            <c:dLbl>
              <c:idx val="4"/>
              <c:layout>
                <c:manualLayout>
                  <c:x val="2.9320987654320996E-2"/>
                  <c:y val="-5.1880526093045134E-3"/>
                </c:manualLayout>
              </c:layout>
              <c:dLblPos val="bestFi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35C5-40F4-A53C-8B19E9C4C989}"/>
                </c:ext>
              </c:extLst>
            </c:dLbl>
            <c:dLbl>
              <c:idx val="5"/>
              <c:layout>
                <c:manualLayout>
                  <c:x val="4.1666666666666664E-2"/>
                  <c:y val="0"/>
                </c:manualLayout>
              </c:layout>
              <c:dLblPos val="bestFi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35C5-40F4-A53C-8B19E9C4C989}"/>
                </c:ext>
              </c:extLst>
            </c:dLbl>
            <c:delete val="1"/>
            <c:spPr>
              <a:noFill/>
              <a:ln>
                <a:noFill/>
              </a:ln>
              <a:effectLst/>
            </c:spPr>
            <c:txPr>
              <a:bodyPr/>
              <a:lstStyle/>
              <a:p>
                <a:pPr>
                  <a:defRPr baseline="0">
                    <a:latin typeface="Times New Roman" pitchFamily="18" charset="0"/>
                  </a:defRPr>
                </a:pPr>
                <a:endParaRPr lang="ru-RU"/>
              </a:p>
            </c:txPr>
            <c:dLblPos val="outEnd"/>
            <c:extLst xmlns:c16r2="http://schemas.microsoft.com/office/drawing/2015/06/chart">
              <c:ext xmlns:c15="http://schemas.microsoft.com/office/drawing/2012/chart" uri="{CE6537A1-D6FC-4f65-9D91-7224C49458BB}"/>
            </c:extLst>
          </c:dLbls>
          <c:cat>
            <c:strRef>
              <c:f>Лист1!$A$2:$A$6</c:f>
              <c:strCache>
                <c:ptCount val="5"/>
                <c:pt idx="0">
                  <c:v>Доходы от использования имущества, находящегося в государственной и муниципальной собственности</c:v>
                </c:pt>
                <c:pt idx="1">
                  <c:v>Платежи при пользовании природными ресурсами</c:v>
                </c:pt>
                <c:pt idx="2">
                  <c:v>Доходы от оказания платных услуг (работ) и компенсации затрат государства</c:v>
                </c:pt>
                <c:pt idx="3">
                  <c:v>Доходы от продажи материальных активов</c:v>
                </c:pt>
                <c:pt idx="4">
                  <c:v>Штрафы, санкции, возмещение ушерба</c:v>
                </c:pt>
              </c:strCache>
            </c:strRef>
          </c:cat>
          <c:val>
            <c:numRef>
              <c:f>Лист1!$B$2:$B$6</c:f>
              <c:numCache>
                <c:formatCode>#,##0.0</c:formatCode>
                <c:ptCount val="5"/>
                <c:pt idx="0">
                  <c:v>21430.400000000001</c:v>
                </c:pt>
                <c:pt idx="1">
                  <c:v>162.19999999999999</c:v>
                </c:pt>
                <c:pt idx="2">
                  <c:v>6936.1</c:v>
                </c:pt>
                <c:pt idx="3">
                  <c:v>19091.3</c:v>
                </c:pt>
                <c:pt idx="4">
                  <c:v>1927.1</c:v>
                </c:pt>
              </c:numCache>
            </c:numRef>
          </c:val>
          <c:extLst xmlns:c16r2="http://schemas.microsoft.com/office/drawing/2015/06/chart">
            <c:ext xmlns:c16="http://schemas.microsoft.com/office/drawing/2014/chart" uri="{C3380CC4-5D6E-409C-BE32-E72D297353CC}">
              <c16:uniqueId val="{00000006-35C5-40F4-A53C-8B19E9C4C989}"/>
            </c:ext>
          </c:extLst>
        </c:ser>
      </c:pie3DChart>
    </c:plotArea>
    <c:legend>
      <c:legendPos val="r"/>
      <c:layout>
        <c:manualLayout>
          <c:xMode val="edge"/>
          <c:yMode val="edge"/>
          <c:x val="0.66517740837951655"/>
          <c:y val="0.12907895317353588"/>
          <c:w val="0.3147608632254344"/>
          <c:h val="0.83027224612448858"/>
        </c:manualLayout>
      </c:layout>
      <c:txPr>
        <a:bodyPr/>
        <a:lstStyle/>
        <a:p>
          <a:pPr>
            <a:defRPr sz="1200" baseline="0"/>
          </a:pPr>
          <a:endParaRPr lang="ru-RU"/>
        </a:p>
      </c:txPr>
    </c:legend>
    <c:plotVisOnly val="1"/>
    <c:dispBlanksAs val="zero"/>
  </c:chart>
  <c:spPr>
    <a:gradFill>
      <a:gsLst>
        <a:gs pos="0">
          <a:schemeClr val="accent6">
            <a:lumMod val="20000"/>
            <a:lumOff val="80000"/>
          </a:schemeClr>
        </a:gs>
        <a:gs pos="50000">
          <a:srgbClr val="0F6FC6">
            <a:tint val="44500"/>
            <a:satMod val="160000"/>
          </a:srgbClr>
        </a:gs>
        <a:gs pos="100000">
          <a:srgbClr val="0F6FC6">
            <a:tint val="23500"/>
            <a:satMod val="160000"/>
          </a:srgbClr>
        </a:gs>
      </a:gsLst>
      <a:lin ang="5400000" scaled="0"/>
    </a:gradFill>
  </c:spPr>
  <c:txPr>
    <a:bodyPr/>
    <a:lstStyle/>
    <a:p>
      <a:pPr>
        <a:defRPr sz="1800"/>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chart>
    <c:title>
      <c:txPr>
        <a:bodyPr/>
        <a:lstStyle/>
        <a:p>
          <a:pPr>
            <a:defRPr sz="1400" baseline="0">
              <a:latin typeface="Times New Roman" pitchFamily="18" charset="0"/>
            </a:defRPr>
          </a:pPr>
          <a:endParaRPr lang="ru-RU"/>
        </a:p>
      </c:txPr>
    </c:title>
    <c:view3D>
      <c:rotX val="30"/>
      <c:perspective val="30"/>
    </c:view3D>
    <c:plotArea>
      <c:layout/>
      <c:pie3DChart>
        <c:varyColors val="1"/>
        <c:ser>
          <c:idx val="0"/>
          <c:order val="0"/>
          <c:tx>
            <c:strRef>
              <c:f>Лист1!$B$1</c:f>
              <c:strCache>
                <c:ptCount val="1"/>
                <c:pt idx="0">
                  <c:v>тыс. руб.</c:v>
                </c:pt>
              </c:strCache>
            </c:strRef>
          </c:tx>
          <c:dLbls>
            <c:dLbl>
              <c:idx val="0"/>
              <c:layout>
                <c:manualLayout>
                  <c:x val="-6.6358024691358083E-2"/>
                  <c:y val="-9.0791180285343692E-2"/>
                </c:manualLayout>
              </c:layout>
              <c:dLblPos val="bestFi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2B47-44D1-BC75-22C1B4768667}"/>
                </c:ext>
              </c:extLst>
            </c:dLbl>
            <c:dLbl>
              <c:idx val="1"/>
              <c:layout>
                <c:manualLayout>
                  <c:x val="-2.7777777777777991E-2"/>
                  <c:y val="3.3722438391698854E-2"/>
                </c:manualLayout>
              </c:layout>
              <c:dLblPos val="bestFi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2B47-44D1-BC75-22C1B4768667}"/>
                </c:ext>
              </c:extLst>
            </c:dLbl>
            <c:dLbl>
              <c:idx val="2"/>
              <c:layout>
                <c:manualLayout>
                  <c:x val="9.2592592592593264E-3"/>
                  <c:y val="-0.10116731517509731"/>
                </c:manualLayout>
              </c:layout>
              <c:dLblPos val="bestFi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2B47-44D1-BC75-22C1B4768667}"/>
                </c:ext>
              </c:extLst>
            </c:dLbl>
            <c:dLbl>
              <c:idx val="3"/>
              <c:layout>
                <c:manualLayout>
                  <c:x val="3.3950617283950615E-2"/>
                  <c:y val="-7.7821011673151691E-3"/>
                </c:manualLayout>
              </c:layout>
              <c:dLblPos val="bestFi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2B47-44D1-BC75-22C1B4768667}"/>
                </c:ext>
              </c:extLst>
            </c:dLbl>
            <c:delete val="1"/>
            <c:spPr>
              <a:noFill/>
              <a:ln>
                <a:noFill/>
              </a:ln>
              <a:effectLst/>
            </c:spPr>
            <c:txPr>
              <a:bodyPr/>
              <a:lstStyle/>
              <a:p>
                <a:pPr>
                  <a:defRPr sz="1400" baseline="0"/>
                </a:pPr>
                <a:endParaRPr lang="ru-RU"/>
              </a:p>
            </c:txPr>
            <c:dLblPos val="outEnd"/>
            <c:extLst xmlns:c16r2="http://schemas.microsoft.com/office/drawing/2015/06/chart">
              <c:ext xmlns:c15="http://schemas.microsoft.com/office/drawing/2012/chart" uri="{CE6537A1-D6FC-4f65-9D91-7224C49458BB}"/>
            </c:extLst>
          </c:dLbls>
          <c:cat>
            <c:strRef>
              <c:f>Лист1!$A$2:$A$5</c:f>
              <c:strCache>
                <c:ptCount val="4"/>
                <c:pt idx="0">
                  <c:v>Дотации бюджетам субъектов Российской Федерации и муниципальных образований</c:v>
                </c:pt>
                <c:pt idx="1">
                  <c:v>Субсидии бюджетам Российской Федерации и муниципальных образований</c:v>
                </c:pt>
                <c:pt idx="2">
                  <c:v>Субвенции бюджетам субъектов Российской Федерации и муниципальных образований</c:v>
                </c:pt>
                <c:pt idx="3">
                  <c:v>Иные межбюджетные трансферты</c:v>
                </c:pt>
              </c:strCache>
            </c:strRef>
          </c:cat>
          <c:val>
            <c:numRef>
              <c:f>Лист1!$B$2:$B$5</c:f>
              <c:numCache>
                <c:formatCode>#,##0.0</c:formatCode>
                <c:ptCount val="4"/>
                <c:pt idx="0">
                  <c:v>344069</c:v>
                </c:pt>
                <c:pt idx="1">
                  <c:v>199135</c:v>
                </c:pt>
                <c:pt idx="2">
                  <c:v>282688</c:v>
                </c:pt>
                <c:pt idx="3">
                  <c:v>15066.7</c:v>
                </c:pt>
              </c:numCache>
            </c:numRef>
          </c:val>
          <c:extLst xmlns:c16r2="http://schemas.microsoft.com/office/drawing/2015/06/chart">
            <c:ext xmlns:c16="http://schemas.microsoft.com/office/drawing/2014/chart" uri="{C3380CC4-5D6E-409C-BE32-E72D297353CC}">
              <c16:uniqueId val="{00000004-2B47-44D1-BC75-22C1B4768667}"/>
            </c:ext>
          </c:extLst>
        </c:ser>
      </c:pie3DChart>
    </c:plotArea>
    <c:legend>
      <c:legendPos val="r"/>
      <c:txPr>
        <a:bodyPr/>
        <a:lstStyle/>
        <a:p>
          <a:pPr>
            <a:defRPr sz="1400" baseline="0">
              <a:latin typeface="Times New Roman" pitchFamily="18" charset="0"/>
            </a:defRPr>
          </a:pPr>
          <a:endParaRPr lang="ru-RU"/>
        </a:p>
      </c:txPr>
    </c:legend>
    <c:plotVisOnly val="1"/>
    <c:dispBlanksAs val="zero"/>
  </c:chart>
  <c:spPr>
    <a:gradFill>
      <a:gsLst>
        <a:gs pos="0">
          <a:srgbClr val="0F6FC6">
            <a:tint val="66000"/>
            <a:satMod val="160000"/>
          </a:srgbClr>
        </a:gs>
        <a:gs pos="50000">
          <a:srgbClr val="0F6FC6">
            <a:tint val="44500"/>
            <a:satMod val="160000"/>
          </a:srgbClr>
        </a:gs>
        <a:gs pos="100000">
          <a:srgbClr val="0F6FC6">
            <a:tint val="23500"/>
            <a:satMod val="160000"/>
          </a:srgbClr>
        </a:gs>
      </a:gsLst>
      <a:lin ang="5400000" scaled="0"/>
    </a:gradFill>
  </c:spPr>
  <c:txPr>
    <a:bodyPr/>
    <a:lstStyle/>
    <a:p>
      <a:pPr>
        <a:defRPr sz="1800"/>
      </a:pPr>
      <a:endParaRPr lang="ru-RU"/>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ru-RU"/>
  <c:style val="34"/>
  <c:chart>
    <c:view3D>
      <c:rotX val="6"/>
      <c:depthPercent val="100"/>
      <c:rAngAx val="1"/>
    </c:view3D>
    <c:plotArea>
      <c:layout>
        <c:manualLayout>
          <c:layoutTarget val="inner"/>
          <c:xMode val="edge"/>
          <c:yMode val="edge"/>
          <c:x val="0"/>
          <c:y val="7.3326027747758912E-2"/>
          <c:w val="1"/>
          <c:h val="0.81301052421164532"/>
        </c:manualLayout>
      </c:layout>
      <c:bar3DChart>
        <c:barDir val="col"/>
        <c:grouping val="standard"/>
        <c:ser>
          <c:idx val="0"/>
          <c:order val="0"/>
          <c:tx>
            <c:strRef>
              <c:f>Лист1!$B$1</c:f>
              <c:strCache>
                <c:ptCount val="1"/>
                <c:pt idx="0">
                  <c:v>Бюджет 2018 года</c:v>
                </c:pt>
              </c:strCache>
            </c:strRef>
          </c:tx>
          <c:dLbls>
            <c:dLbl>
              <c:idx val="0"/>
              <c:layout>
                <c:manualLayout>
                  <c:x val="0.3507664300207613"/>
                  <c:y val="-0.40576388270295283"/>
                </c:manualLayout>
              </c:layout>
              <c:tx>
                <c:rich>
                  <a:bodyPr/>
                  <a:lstStyle/>
                  <a:p>
                    <a:pPr>
                      <a:defRPr/>
                    </a:pPr>
                    <a:r>
                      <a:rPr lang="ru-RU" dirty="0" smtClean="0"/>
                      <a:t>1 217 050,0</a:t>
                    </a:r>
                    <a:endParaRPr lang="en-US" dirty="0"/>
                  </a:p>
                </c:rich>
              </c:tx>
              <c:spPr/>
            </c:dLbl>
            <c:showVal val="1"/>
          </c:dLbls>
          <c:cat>
            <c:numRef>
              <c:f>Лист1!$A$2</c:f>
              <c:numCache>
                <c:formatCode>General</c:formatCode>
                <c:ptCount val="1"/>
              </c:numCache>
            </c:numRef>
          </c:cat>
          <c:val>
            <c:numRef>
              <c:f>Лист1!$B$2</c:f>
              <c:numCache>
                <c:formatCode>#,##0.00</c:formatCode>
                <c:ptCount val="1"/>
                <c:pt idx="0">
                  <c:v>1139070.5</c:v>
                </c:pt>
              </c:numCache>
            </c:numRef>
          </c:val>
        </c:ser>
        <c:ser>
          <c:idx val="1"/>
          <c:order val="1"/>
          <c:tx>
            <c:strRef>
              <c:f>Лист1!$C$1</c:f>
              <c:strCache>
                <c:ptCount val="1"/>
                <c:pt idx="0">
                  <c:v>Бюджет 2019 года</c:v>
                </c:pt>
              </c:strCache>
            </c:strRef>
          </c:tx>
          <c:dLbls>
            <c:dLbl>
              <c:idx val="0"/>
              <c:layout>
                <c:manualLayout>
                  <c:x val="-0.10434020926800792"/>
                  <c:y val="-4.7622508308013081E-2"/>
                </c:manualLayout>
              </c:layout>
              <c:tx>
                <c:rich>
                  <a:bodyPr/>
                  <a:lstStyle/>
                  <a:p>
                    <a:pPr>
                      <a:defRPr/>
                    </a:pPr>
                    <a:r>
                      <a:rPr lang="ru-RU" dirty="0"/>
                      <a:t>1 </a:t>
                    </a:r>
                    <a:r>
                      <a:rPr lang="ru-RU" dirty="0" smtClean="0"/>
                      <a:t>139 070,5</a:t>
                    </a:r>
                    <a:endParaRPr lang="ru-RU" dirty="0"/>
                  </a:p>
                </c:rich>
              </c:tx>
              <c:spPr/>
            </c:dLbl>
            <c:showVal val="1"/>
          </c:dLbls>
          <c:cat>
            <c:numRef>
              <c:f>Лист1!$A$2</c:f>
              <c:numCache>
                <c:formatCode>General</c:formatCode>
                <c:ptCount val="1"/>
              </c:numCache>
            </c:numRef>
          </c:cat>
          <c:val>
            <c:numRef>
              <c:f>Лист1!$C$2</c:f>
              <c:numCache>
                <c:formatCode>#,##0.00</c:formatCode>
                <c:ptCount val="1"/>
                <c:pt idx="0">
                  <c:v>1093134</c:v>
                </c:pt>
              </c:numCache>
            </c:numRef>
          </c:val>
        </c:ser>
        <c:ser>
          <c:idx val="2"/>
          <c:order val="2"/>
          <c:tx>
            <c:strRef>
              <c:f>Лист1!$D$1</c:f>
              <c:strCache>
                <c:ptCount val="1"/>
                <c:pt idx="0">
                  <c:v>Бюджет 2020 года</c:v>
                </c:pt>
              </c:strCache>
            </c:strRef>
          </c:tx>
          <c:dLbls>
            <c:dLbl>
              <c:idx val="0"/>
              <c:layout>
                <c:manualLayout>
                  <c:x val="-4.0748898951232342E-2"/>
                  <c:y val="0.12490143952402101"/>
                </c:manualLayout>
              </c:layout>
              <c:tx>
                <c:rich>
                  <a:bodyPr/>
                  <a:lstStyle/>
                  <a:p>
                    <a:pPr>
                      <a:defRPr/>
                    </a:pPr>
                    <a:r>
                      <a:rPr lang="en-US" dirty="0"/>
                      <a:t>1 </a:t>
                    </a:r>
                    <a:r>
                      <a:rPr lang="en-US" dirty="0" smtClean="0"/>
                      <a:t>0</a:t>
                    </a:r>
                    <a:r>
                      <a:rPr lang="ru-RU" dirty="0" smtClean="0"/>
                      <a:t>93 134,0</a:t>
                    </a:r>
                    <a:endParaRPr lang="en-US" dirty="0"/>
                  </a:p>
                </c:rich>
              </c:tx>
              <c:spPr/>
            </c:dLbl>
            <c:showVal val="1"/>
          </c:dLbls>
          <c:cat>
            <c:numRef>
              <c:f>Лист1!$A$2</c:f>
              <c:numCache>
                <c:formatCode>General</c:formatCode>
                <c:ptCount val="1"/>
              </c:numCache>
            </c:numRef>
          </c:cat>
          <c:val>
            <c:numRef>
              <c:f>Лист1!$D$2</c:f>
              <c:numCache>
                <c:formatCode>#,##0.00</c:formatCode>
                <c:ptCount val="1"/>
                <c:pt idx="0">
                  <c:v>1143926.9000000004</c:v>
                </c:pt>
              </c:numCache>
            </c:numRef>
          </c:val>
        </c:ser>
        <c:ser>
          <c:idx val="3"/>
          <c:order val="3"/>
          <c:tx>
            <c:strRef>
              <c:f>Лист1!$E$1</c:f>
              <c:strCache>
                <c:ptCount val="1"/>
                <c:pt idx="0">
                  <c:v>Бюджет 2021 года</c:v>
                </c:pt>
              </c:strCache>
            </c:strRef>
          </c:tx>
          <c:dLbls>
            <c:dLbl>
              <c:idx val="0"/>
              <c:layout>
                <c:manualLayout>
                  <c:x val="-9.2864876996397991E-2"/>
                  <c:y val="0.15407169529941989"/>
                </c:manualLayout>
              </c:layout>
              <c:tx>
                <c:rich>
                  <a:bodyPr/>
                  <a:lstStyle/>
                  <a:p>
                    <a:pPr>
                      <a:defRPr/>
                    </a:pPr>
                    <a:r>
                      <a:rPr lang="ru-RU" dirty="0" smtClean="0"/>
                      <a:t>1 143 926,9</a:t>
                    </a:r>
                    <a:endParaRPr lang="en-US" dirty="0"/>
                  </a:p>
                </c:rich>
              </c:tx>
              <c:spPr/>
            </c:dLbl>
            <c:showVal val="1"/>
          </c:dLbls>
          <c:cat>
            <c:numRef>
              <c:f>Лист1!$A$2</c:f>
              <c:numCache>
                <c:formatCode>General</c:formatCode>
                <c:ptCount val="1"/>
              </c:numCache>
            </c:numRef>
          </c:cat>
          <c:val>
            <c:numRef>
              <c:f>Лист1!$E$2</c:f>
              <c:numCache>
                <c:formatCode>#,##0.00</c:formatCode>
                <c:ptCount val="1"/>
                <c:pt idx="0">
                  <c:v>1217050</c:v>
                </c:pt>
              </c:numCache>
            </c:numRef>
          </c:val>
        </c:ser>
        <c:dLbls>
          <c:showVal val="1"/>
        </c:dLbls>
        <c:gapDepth val="100"/>
        <c:shape val="box"/>
        <c:axId val="135729536"/>
        <c:axId val="135731072"/>
        <c:axId val="129408064"/>
      </c:bar3DChart>
      <c:catAx>
        <c:axId val="135729536"/>
        <c:scaling>
          <c:orientation val="minMax"/>
        </c:scaling>
        <c:axPos val="b"/>
        <c:numFmt formatCode="General" sourceLinked="1"/>
        <c:majorTickMark val="none"/>
        <c:tickLblPos val="nextTo"/>
        <c:crossAx val="135731072"/>
        <c:crossesAt val="0"/>
        <c:auto val="1"/>
        <c:lblAlgn val="ctr"/>
        <c:lblOffset val="100"/>
      </c:catAx>
      <c:valAx>
        <c:axId val="135731072"/>
        <c:scaling>
          <c:orientation val="minMax"/>
        </c:scaling>
        <c:delete val="1"/>
        <c:axPos val="l"/>
        <c:numFmt formatCode="#,##0.00" sourceLinked="1"/>
        <c:tickLblPos val="none"/>
        <c:crossAx val="135729536"/>
        <c:crosses val="autoZero"/>
        <c:crossBetween val="between"/>
      </c:valAx>
      <c:serAx>
        <c:axId val="129408064"/>
        <c:scaling>
          <c:orientation val="minMax"/>
        </c:scaling>
        <c:delete val="1"/>
        <c:axPos val="b"/>
        <c:tickLblPos val="none"/>
        <c:crossAx val="135731072"/>
        <c:crossesAt val="0"/>
      </c:serAx>
      <c:spPr>
        <a:noFill/>
        <a:ln w="23656">
          <a:noFill/>
        </a:ln>
      </c:spPr>
    </c:plotArea>
    <c:legend>
      <c:legendPos val="t"/>
      <c:layout>
        <c:manualLayout>
          <c:xMode val="edge"/>
          <c:yMode val="edge"/>
          <c:x val="0.45203896179644393"/>
          <c:y val="0.87416368408494349"/>
          <c:w val="0.54796098823012951"/>
          <c:h val="0.12583641136665136"/>
        </c:manualLayout>
      </c:layout>
    </c:legend>
    <c:plotVisOnly val="1"/>
    <c:dispBlanksAs val="gap"/>
  </c:chart>
  <c:txPr>
    <a:bodyPr/>
    <a:lstStyle/>
    <a:p>
      <a:pPr>
        <a:defRPr sz="1675"/>
      </a:pPr>
      <a:endParaRPr lang="ru-RU"/>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ru-RU"/>
  <c:chart>
    <c:title>
      <c:layout>
        <c:manualLayout>
          <c:xMode val="edge"/>
          <c:yMode val="edge"/>
          <c:x val="0.88156253037814658"/>
          <c:y val="1.7359857311996959E-2"/>
        </c:manualLayout>
      </c:layout>
      <c:txPr>
        <a:bodyPr/>
        <a:lstStyle/>
        <a:p>
          <a:pPr>
            <a:defRPr sz="1200" b="0" baseline="0"/>
          </a:pPr>
          <a:endParaRPr lang="ru-RU"/>
        </a:p>
      </c:txPr>
    </c:title>
    <c:plotArea>
      <c:layout>
        <c:manualLayout>
          <c:layoutTarget val="inner"/>
          <c:xMode val="edge"/>
          <c:yMode val="edge"/>
          <c:x val="6.2642655779138717E-2"/>
          <c:y val="0.15248774444361379"/>
          <c:w val="0.43187360260523144"/>
          <c:h val="0.7591816812807759"/>
        </c:manualLayout>
      </c:layout>
      <c:pieChart>
        <c:varyColors val="1"/>
        <c:ser>
          <c:idx val="0"/>
          <c:order val="0"/>
          <c:tx>
            <c:strRef>
              <c:f>Лист1!$B$1</c:f>
              <c:strCache>
                <c:ptCount val="1"/>
                <c:pt idx="0">
                  <c:v>тыс. руб.</c:v>
                </c:pt>
              </c:strCache>
            </c:strRef>
          </c:tx>
          <c:explosion val="25"/>
          <c:dLbls>
            <c:dLbl>
              <c:idx val="0"/>
              <c:layout>
                <c:manualLayout>
                  <c:x val="-2.3148148148148147E-2"/>
                  <c:y val="8.8652262605334268E-3"/>
                </c:manualLayout>
              </c:layout>
              <c:dLblPos val="bestFit"/>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F767-49F4-9E74-49CED85AD095}"/>
                </c:ext>
              </c:extLst>
            </c:dLbl>
            <c:dLbl>
              <c:idx val="1"/>
              <c:layout>
                <c:manualLayout>
                  <c:x val="2.1604938271605117E-2"/>
                  <c:y val="4.0691651269344563E-2"/>
                </c:manualLayout>
              </c:layout>
              <c:dLblPos val="bestFit"/>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F767-49F4-9E74-49CED85AD095}"/>
                </c:ext>
              </c:extLst>
            </c:dLbl>
            <c:dLbl>
              <c:idx val="2"/>
              <c:layout>
                <c:manualLayout>
                  <c:x val="-1.0802469135802562E-2"/>
                  <c:y val="-7.9529215751193514E-3"/>
                </c:manualLayout>
              </c:layout>
              <c:dLblPos val="bestFit"/>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F767-49F4-9E74-49CED85AD095}"/>
                </c:ext>
              </c:extLst>
            </c:dLbl>
            <c:dLbl>
              <c:idx val="4"/>
              <c:layout>
                <c:manualLayout>
                  <c:x val="-3.0864197530864404E-3"/>
                  <c:y val="2.8743044504491042E-2"/>
                </c:manualLayout>
              </c:layout>
              <c:dLblPos val="bestFit"/>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F767-49F4-9E74-49CED85AD095}"/>
                </c:ext>
              </c:extLst>
            </c:dLbl>
            <c:dLbl>
              <c:idx val="5"/>
              <c:layout>
                <c:manualLayout>
                  <c:x val="-1.5432098765432193E-3"/>
                  <c:y val="-8.1383302538689264E-2"/>
                </c:manualLayout>
              </c:layout>
              <c:dLblPos val="bestFit"/>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F767-49F4-9E74-49CED85AD095}"/>
                </c:ext>
              </c:extLst>
            </c:dLbl>
            <c:dLbl>
              <c:idx val="9"/>
              <c:layout>
                <c:manualLayout>
                  <c:x val="1.0802469135802562E-2"/>
                  <c:y val="0"/>
                </c:manualLayout>
              </c:layout>
              <c:dLblPos val="bestFit"/>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F767-49F4-9E74-49CED85AD095}"/>
                </c:ext>
              </c:extLst>
            </c:dLbl>
            <c:dLbl>
              <c:idx val="10"/>
              <c:layout>
                <c:manualLayout>
                  <c:x val="1.3888888888888999E-2"/>
                  <c:y val="8.1383302538689268E-3"/>
                </c:manualLayout>
              </c:layout>
              <c:dLblPos val="bestFit"/>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F767-49F4-9E74-49CED85AD095}"/>
                </c:ext>
              </c:extLst>
            </c:dLbl>
            <c:spPr>
              <a:noFill/>
              <a:ln>
                <a:noFill/>
              </a:ln>
              <a:effectLst/>
            </c:spPr>
            <c:dLblPos val="outEnd"/>
            <c:showPercent val="1"/>
            <c:extLst xmlns:c16r2="http://schemas.microsoft.com/office/drawing/2015/06/chart">
              <c:ext xmlns:c15="http://schemas.microsoft.com/office/drawing/2012/chart" uri="{CE6537A1-D6FC-4f65-9D91-7224C49458BB}"/>
            </c:extLst>
          </c:dLbls>
          <c:cat>
            <c:strRef>
              <c:f>Лист1!$A$2:$A$11</c:f>
              <c:strCache>
                <c:ptCount val="10"/>
                <c:pt idx="0">
                  <c:v>0100 Общегосударственные вопросы 158 331,5</c:v>
                </c:pt>
                <c:pt idx="1">
                  <c:v>0200 Национальная оборона 988,8</c:v>
                </c:pt>
                <c:pt idx="2">
                  <c:v>0300 Национальная безопасность и правоохранительная деятельность  7 297,8</c:v>
                </c:pt>
                <c:pt idx="3">
                  <c:v>0400 Национальная экономика 186 199,2</c:v>
                </c:pt>
                <c:pt idx="4">
                  <c:v>0500 Жилищно-коммунальное хозяйство 207 419,8</c:v>
                </c:pt>
                <c:pt idx="5">
                  <c:v>0600 Охрана окружающей среды 4 035,3</c:v>
                </c:pt>
                <c:pt idx="6">
                  <c:v>0700 Образование 418 260,7</c:v>
                </c:pt>
                <c:pt idx="7">
                  <c:v>0800 Культура, кинематография 128 972,5</c:v>
                </c:pt>
                <c:pt idx="8">
                  <c:v>1000 Социальная политика 41 685,3</c:v>
                </c:pt>
                <c:pt idx="9">
                  <c:v>1100 Физическая культура и спорт  63 859,1</c:v>
                </c:pt>
              </c:strCache>
            </c:strRef>
          </c:cat>
          <c:val>
            <c:numRef>
              <c:f>Лист1!$B$2:$B$11</c:f>
              <c:numCache>
                <c:formatCode>#,##0.0</c:formatCode>
                <c:ptCount val="10"/>
                <c:pt idx="0">
                  <c:v>158331.5</c:v>
                </c:pt>
                <c:pt idx="1">
                  <c:v>988.8</c:v>
                </c:pt>
                <c:pt idx="2">
                  <c:v>7297.8</c:v>
                </c:pt>
                <c:pt idx="3">
                  <c:v>186199.2</c:v>
                </c:pt>
                <c:pt idx="4">
                  <c:v>207419.8</c:v>
                </c:pt>
                <c:pt idx="5">
                  <c:v>4035.3</c:v>
                </c:pt>
                <c:pt idx="6">
                  <c:v>418260.7</c:v>
                </c:pt>
                <c:pt idx="7">
                  <c:v>128972.5</c:v>
                </c:pt>
                <c:pt idx="8">
                  <c:v>41685.300000000003</c:v>
                </c:pt>
                <c:pt idx="9">
                  <c:v>63859.1</c:v>
                </c:pt>
              </c:numCache>
            </c:numRef>
          </c:val>
          <c:extLst xmlns:c16r2="http://schemas.microsoft.com/office/drawing/2015/06/chart">
            <c:ext xmlns:c16="http://schemas.microsoft.com/office/drawing/2014/chart" uri="{C3380CC4-5D6E-409C-BE32-E72D297353CC}">
              <c16:uniqueId val="{00000007-F767-49F4-9E74-49CED85AD095}"/>
            </c:ext>
          </c:extLst>
        </c:ser>
        <c:firstSliceAng val="0"/>
      </c:pieChart>
    </c:plotArea>
    <c:legend>
      <c:legendPos val="r"/>
      <c:layout>
        <c:manualLayout>
          <c:xMode val="edge"/>
          <c:yMode val="edge"/>
          <c:x val="0.55956632157090935"/>
          <c:y val="8.1247549514892728E-2"/>
          <c:w val="0.43117441916982946"/>
          <c:h val="0.86460063101487561"/>
        </c:manualLayout>
      </c:layout>
      <c:txPr>
        <a:bodyPr/>
        <a:lstStyle/>
        <a:p>
          <a:pPr>
            <a:defRPr sz="1200" baseline="0">
              <a:latin typeface="Times New Roman" pitchFamily="18" charset="0"/>
            </a:defRPr>
          </a:pPr>
          <a:endParaRPr lang="ru-RU"/>
        </a:p>
      </c:txPr>
    </c:legend>
    <c:plotVisOnly val="1"/>
    <c:dispBlanksAs val="zero"/>
  </c:chart>
  <c:spPr>
    <a:gradFill>
      <a:gsLst>
        <a:gs pos="0">
          <a:schemeClr val="accent2">
            <a:lumMod val="20000"/>
            <a:lumOff val="80000"/>
          </a:schemeClr>
        </a:gs>
        <a:gs pos="50000">
          <a:srgbClr val="7FD13B">
            <a:tint val="44500"/>
            <a:satMod val="160000"/>
          </a:srgbClr>
        </a:gs>
        <a:gs pos="100000">
          <a:srgbClr val="7FD13B">
            <a:tint val="23500"/>
            <a:satMod val="160000"/>
          </a:srgbClr>
        </a:gs>
      </a:gsLst>
      <a:lin ang="5400000" scaled="0"/>
    </a:gradFill>
  </c:spPr>
  <c:txPr>
    <a:bodyPr/>
    <a:lstStyle/>
    <a:p>
      <a:pPr>
        <a:defRPr sz="1800"/>
      </a:pPr>
      <a:endParaRPr lang="ru-RU"/>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ru-RU"/>
  <c:chart>
    <c:autoTitleDeleted val="1"/>
    <c:view3D>
      <c:depthPercent val="100"/>
      <c:rAngAx val="1"/>
    </c:view3D>
    <c:floor>
      <c:spPr>
        <a:noFill/>
        <a:ln w="9525">
          <a:noFill/>
        </a:ln>
      </c:spPr>
    </c:floor>
    <c:sideWall>
      <c:spPr>
        <a:noFill/>
        <a:ln w="25400">
          <a:noFill/>
        </a:ln>
      </c:spPr>
    </c:sideWall>
    <c:backWall>
      <c:spPr>
        <a:noFill/>
        <a:ln w="25400">
          <a:noFill/>
        </a:ln>
      </c:spPr>
    </c:backWall>
    <c:plotArea>
      <c:layout>
        <c:manualLayout>
          <c:layoutTarget val="inner"/>
          <c:xMode val="edge"/>
          <c:yMode val="edge"/>
          <c:x val="0.10658146245858729"/>
          <c:y val="0.16187829779375165"/>
          <c:w val="0.86929969008659203"/>
          <c:h val="0.64376510119303165"/>
        </c:manualLayout>
      </c:layout>
      <c:bar3DChart>
        <c:barDir val="col"/>
        <c:grouping val="stacked"/>
        <c:ser>
          <c:idx val="1"/>
          <c:order val="0"/>
          <c:tx>
            <c:strRef>
              <c:f>Лист2!$B$3</c:f>
              <c:strCache>
                <c:ptCount val="1"/>
                <c:pt idx="0">
                  <c:v>Кредиты кредитных организаций</c:v>
                </c:pt>
              </c:strCache>
            </c:strRef>
          </c:tx>
          <c:spPr>
            <a:gradFill flip="none" rotWithShape="1">
              <a:gsLst>
                <a:gs pos="0">
                  <a:srgbClr val="009DD9">
                    <a:lumMod val="60000"/>
                    <a:lumOff val="40000"/>
                    <a:shade val="30000"/>
                    <a:satMod val="115000"/>
                  </a:srgbClr>
                </a:gs>
                <a:gs pos="50000">
                  <a:srgbClr val="009DD9">
                    <a:lumMod val="60000"/>
                    <a:lumOff val="40000"/>
                    <a:shade val="67500"/>
                    <a:satMod val="115000"/>
                  </a:srgbClr>
                </a:gs>
                <a:gs pos="100000">
                  <a:srgbClr val="009DD9">
                    <a:lumMod val="60000"/>
                    <a:lumOff val="40000"/>
                    <a:shade val="100000"/>
                    <a:satMod val="115000"/>
                  </a:srgbClr>
                </a:gs>
              </a:gsLst>
              <a:path path="circle">
                <a:fillToRect t="100000" r="100000"/>
              </a:path>
              <a:tileRect l="-100000" b="-100000"/>
            </a:gradFill>
            <a:ln w="9474" cap="flat" cmpd="sng" algn="ctr">
              <a:solidFill>
                <a:schemeClr val="accent2">
                  <a:shade val="95000"/>
                </a:schemeClr>
              </a:solidFill>
              <a:round/>
            </a:ln>
            <a:effectLst>
              <a:outerShdw blurRad="40000" dist="20000" dir="5400000" rotWithShape="0">
                <a:srgbClr val="000000">
                  <a:alpha val="38000"/>
                </a:srgbClr>
              </a:outerShdw>
            </a:effectLst>
            <a:scene3d>
              <a:camera prst="orthographicFront"/>
              <a:lightRig rig="threePt" dir="t"/>
            </a:scene3d>
            <a:sp3d prstMaterial="plastic">
              <a:contourClr>
                <a:srgbClr val="000000"/>
              </a:contourClr>
            </a:sp3d>
          </c:spPr>
          <c:dLbls>
            <c:dLbl>
              <c:idx val="0"/>
              <c:layout>
                <c:manualLayout>
                  <c:x val="1.1957240155990218E-2"/>
                  <c:y val="2.1084066322835902E-3"/>
                </c:manualLayout>
              </c:layout>
              <c:showVal val="1"/>
            </c:dLbl>
            <c:dLbl>
              <c:idx val="1"/>
              <c:layout>
                <c:manualLayout>
                  <c:x val="8.967930116992694E-3"/>
                  <c:y val="-2.1084066322835902E-3"/>
                </c:manualLayout>
              </c:layout>
              <c:showVal val="1"/>
            </c:dLbl>
            <c:dLbl>
              <c:idx val="2"/>
              <c:layout>
                <c:manualLayout>
                  <c:x val="1.048812307096271E-2"/>
                  <c:y val="-7.8051979950724493E-2"/>
                </c:manualLayout>
              </c:layout>
              <c:showVal val="1"/>
            </c:dLbl>
            <c:dLbl>
              <c:idx val="3"/>
              <c:layout>
                <c:manualLayout>
                  <c:x val="1.4984920953702201E-2"/>
                  <c:y val="-6.3952129417077772E-2"/>
                </c:manualLayout>
              </c:layout>
              <c:showVal val="1"/>
            </c:dLbl>
            <c:dLbl>
              <c:idx val="4"/>
              <c:layout>
                <c:manualLayout>
                  <c:x val="8.967930116992694E-3"/>
                  <c:y val="2.1084066322835902E-3"/>
                </c:manualLayout>
              </c:layout>
              <c:showVal val="1"/>
            </c:dLbl>
            <c:spPr>
              <a:noFill/>
              <a:ln>
                <a:noFill/>
              </a:ln>
              <a:effectLst>
                <a:glow rad="228600">
                  <a:srgbClr val="10CF9B">
                    <a:satMod val="175000"/>
                    <a:alpha val="40000"/>
                  </a:srgbClr>
                </a:glow>
              </a:effectLst>
              <a:scene3d>
                <a:camera prst="orthographicFront"/>
                <a:lightRig rig="threePt" dir="t"/>
              </a:scene3d>
              <a:sp3d prstMaterial="plastic"/>
            </c:spPr>
            <c:txPr>
              <a:bodyPr rot="0" spcFirstLastPara="1" vertOverflow="ellipsis" vert="horz" wrap="square" lIns="38100" tIns="19050" rIns="38100" bIns="19050" anchor="ctr" anchorCtr="1">
                <a:spAutoFit/>
              </a:bodyPr>
              <a:lstStyle/>
              <a:p>
                <a:pPr>
                  <a:defRPr sz="994" b="1" i="0" u="none" strike="noStrike" kern="1200" baseline="0">
                    <a:solidFill>
                      <a:schemeClr val="tx1"/>
                    </a:solidFill>
                    <a:latin typeface="+mn-lt"/>
                    <a:ea typeface="+mn-ea"/>
                    <a:cs typeface="+mn-cs"/>
                  </a:defRPr>
                </a:pPr>
                <a:endParaRPr lang="ru-RU"/>
              </a:p>
            </c:txPr>
            <c:showVal val="1"/>
          </c:dLbls>
          <c:cat>
            <c:strRef>
              <c:f>Лист2!$A$4:$A$7</c:f>
              <c:strCache>
                <c:ptCount val="4"/>
                <c:pt idx="0">
                  <c:v>на 01.01.2014 (отчет)</c:v>
                </c:pt>
                <c:pt idx="1">
                  <c:v>на 01.01.2018 (отчет)</c:v>
                </c:pt>
                <c:pt idx="2">
                  <c:v>на 01.01.2019 , на 01.01.2021 (отчет)</c:v>
                </c:pt>
                <c:pt idx="3">
                  <c:v>на 01.01.2022 (отчет)</c:v>
                </c:pt>
              </c:strCache>
            </c:strRef>
          </c:cat>
          <c:val>
            <c:numRef>
              <c:f>Лист2!$B$4:$B$7</c:f>
              <c:numCache>
                <c:formatCode>#,##0.0</c:formatCode>
                <c:ptCount val="4"/>
                <c:pt idx="0">
                  <c:v>55000</c:v>
                </c:pt>
                <c:pt idx="1">
                  <c:v>25000</c:v>
                </c:pt>
                <c:pt idx="2">
                  <c:v>0</c:v>
                </c:pt>
                <c:pt idx="3">
                  <c:v>0</c:v>
                </c:pt>
              </c:numCache>
            </c:numRef>
          </c:val>
        </c:ser>
        <c:gapWidth val="70"/>
        <c:shape val="cylinder"/>
        <c:axId val="138468352"/>
        <c:axId val="138474240"/>
        <c:axId val="0"/>
      </c:bar3DChart>
      <c:catAx>
        <c:axId val="138468352"/>
        <c:scaling>
          <c:orientation val="minMax"/>
        </c:scaling>
        <c:axPos val="b"/>
        <c:minorGridlines/>
        <c:numFmt formatCode="General" sourceLinked="1"/>
        <c:majorTickMark val="none"/>
        <c:tickLblPos val="low"/>
        <c:spPr>
          <a:ln w="9474">
            <a:noFill/>
          </a:ln>
        </c:spPr>
        <c:txPr>
          <a:bodyPr rot="0" spcFirstLastPara="1" vertOverflow="ellipsis" wrap="square" anchor="ctr" anchorCtr="1"/>
          <a:lstStyle/>
          <a:p>
            <a:pPr>
              <a:defRPr sz="1194" b="1" i="0" u="none" strike="noStrike" kern="1200" baseline="0">
                <a:solidFill>
                  <a:schemeClr val="tx1"/>
                </a:solidFill>
                <a:latin typeface="+mn-lt"/>
                <a:ea typeface="+mn-ea"/>
                <a:cs typeface="+mn-cs"/>
              </a:defRPr>
            </a:pPr>
            <a:endParaRPr lang="ru-RU"/>
          </a:p>
        </c:txPr>
        <c:crossAx val="138474240"/>
        <c:crosses val="autoZero"/>
        <c:lblAlgn val="ctr"/>
        <c:lblOffset val="30"/>
        <c:tickMarkSkip val="3"/>
      </c:catAx>
      <c:valAx>
        <c:axId val="138474240"/>
        <c:scaling>
          <c:orientation val="minMax"/>
          <c:max val="50000"/>
        </c:scaling>
        <c:axPos val="l"/>
        <c:majorGridlines>
          <c:spPr>
            <a:ln w="9474" cap="flat" cmpd="sng" algn="ctr">
              <a:solidFill>
                <a:schemeClr val="tx1">
                  <a:lumMod val="15000"/>
                  <a:lumOff val="85000"/>
                </a:schemeClr>
              </a:solidFill>
              <a:round/>
            </a:ln>
            <a:effectLst/>
          </c:spPr>
        </c:majorGridlines>
        <c:numFmt formatCode="General" sourceLinked="0"/>
        <c:majorTickMark val="none"/>
        <c:tickLblPos val="nextTo"/>
        <c:spPr>
          <a:ln w="9474">
            <a:noFill/>
          </a:ln>
        </c:spPr>
        <c:txPr>
          <a:bodyPr rot="0" spcFirstLastPara="1" vertOverflow="ellipsis" wrap="square" anchor="ctr" anchorCtr="1"/>
          <a:lstStyle/>
          <a:p>
            <a:pPr>
              <a:defRPr sz="1191" b="0" i="0" u="none" strike="noStrike" kern="1200" baseline="0">
                <a:solidFill>
                  <a:schemeClr val="tx1"/>
                </a:solidFill>
                <a:latin typeface="+mn-lt"/>
                <a:ea typeface="+mn-ea"/>
                <a:cs typeface="+mn-cs"/>
              </a:defRPr>
            </a:pPr>
            <a:endParaRPr lang="ru-RU"/>
          </a:p>
        </c:txPr>
        <c:crossAx val="138468352"/>
        <c:crosses val="autoZero"/>
        <c:crossBetween val="between"/>
        <c:minorUnit val="100"/>
      </c:valAx>
      <c:spPr>
        <a:noFill/>
        <a:ln w="25329">
          <a:noFill/>
        </a:ln>
      </c:spPr>
    </c:plotArea>
    <c:legend>
      <c:legendPos val="b"/>
      <c:layout>
        <c:manualLayout>
          <c:xMode val="edge"/>
          <c:yMode val="edge"/>
          <c:x val="0.29530495790138717"/>
          <c:y val="0.90807693003891754"/>
          <c:w val="0.42766190398695092"/>
          <c:h val="5.5262738709385473E-2"/>
        </c:manualLayout>
      </c:layout>
      <c:spPr>
        <a:noFill/>
        <a:ln w="25266">
          <a:noFill/>
        </a:ln>
      </c:spPr>
      <c:txPr>
        <a:bodyPr rot="0" spcFirstLastPara="1" vertOverflow="ellipsis" vert="horz" wrap="square" anchor="ctr" anchorCtr="1"/>
        <a:lstStyle/>
        <a:p>
          <a:pPr>
            <a:defRPr sz="1493" b="1" i="0" u="none" strike="noStrike" kern="1200" baseline="0">
              <a:solidFill>
                <a:schemeClr val="tx1"/>
              </a:solidFill>
              <a:latin typeface="+mn-lt"/>
              <a:ea typeface="+mn-ea"/>
              <a:cs typeface="+mn-cs"/>
            </a:defRPr>
          </a:pPr>
          <a:endParaRPr lang="ru-RU"/>
        </a:p>
      </c:txPr>
    </c:legend>
    <c:plotVisOnly val="1"/>
    <c:dispBlanksAs val="gap"/>
  </c:chart>
  <c:spPr>
    <a:noFill/>
    <a:ln>
      <a:noFill/>
    </a:ln>
  </c:spPr>
  <c:txPr>
    <a:bodyPr/>
    <a:lstStyle/>
    <a:p>
      <a:pPr>
        <a:defRPr/>
      </a:pPr>
      <a:endParaRPr lang="ru-RU"/>
    </a:p>
  </c:txPr>
  <c:externalData r:id="rId1"/>
  <c:userShapes r:id="rId2"/>
</c:chartSpace>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 Id="rId4" Type="http://schemas.openxmlformats.org/officeDocument/2006/relationships/image" Target="../media/image8.pn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 Id="rId4"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BAAD1B-5BAC-4AC0-8BA9-6D0621EB872A}" type="doc">
      <dgm:prSet loTypeId="urn:microsoft.com/office/officeart/2005/8/layout/cycle5" loCatId="cycle" qsTypeId="urn:microsoft.com/office/officeart/2005/8/quickstyle/3d3" qsCatId="3D" csTypeId="urn:microsoft.com/office/officeart/2005/8/colors/colorful1#1" csCatId="colorful" phldr="1"/>
      <dgm:spPr/>
      <dgm:t>
        <a:bodyPr/>
        <a:lstStyle/>
        <a:p>
          <a:endParaRPr lang="ru-RU"/>
        </a:p>
      </dgm:t>
    </dgm:pt>
    <dgm:pt modelId="{443ECAFA-A6D7-41FF-AC7E-E0473AEE9907}">
      <dgm:prSet phldrT="[Текст]" custT="1"/>
      <dgm:spPr>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РАЗРАБОТКА ПРОГНОЗА СОЦИАЛЬНО-ЭКОНОМИЧЕСКОГО РАЗВИТИЯ ГОРОДСКОГО ОКРУГА   НА ОЧЕРЕДНОЙ ФИНАНСОВЫЙ ГОД И ПЛАНОВЫЙ ПЕРИОД</a:t>
          </a:r>
          <a:endParaRPr lang="ru-RU" sz="1000" b="1" i="0" dirty="0">
            <a:latin typeface="Times New Roman" panose="02020603050405020304" pitchFamily="18" charset="0"/>
            <a:cs typeface="Times New Roman" panose="02020603050405020304" pitchFamily="18" charset="0"/>
          </a:endParaRPr>
        </a:p>
      </dgm:t>
    </dgm:pt>
    <dgm:pt modelId="{80443694-B682-45A2-95DE-FF3E15237DEA}" type="parTrans" cxnId="{3FC22665-63D9-484D-AF19-34C633E78123}">
      <dgm:prSet/>
      <dgm:spPr/>
      <dgm:t>
        <a:bodyPr/>
        <a:lstStyle/>
        <a:p>
          <a:endParaRPr lang="ru-RU">
            <a:solidFill>
              <a:schemeClr val="bg1"/>
            </a:solidFill>
          </a:endParaRPr>
        </a:p>
      </dgm:t>
    </dgm:pt>
    <dgm:pt modelId="{1F9A309A-9FC0-485D-BD9D-D3AA06914A86}" type="sibTrans" cxnId="{3FC22665-63D9-484D-AF19-34C633E78123}">
      <dgm:prSet/>
      <dgm:spPr>
        <a:ln w="22225"/>
        <a:scene3d>
          <a:camera prst="orthographicFront">
            <a:rot lat="20999999" lon="0" rev="0"/>
          </a:camera>
          <a:lightRig rig="contrasting" dir="t">
            <a:rot lat="0" lon="0" rev="1200000"/>
          </a:lightRig>
        </a:scene3d>
        <a:sp3d z="-110000"/>
      </dgm:spPr>
      <dgm:t>
        <a:bodyPr/>
        <a:lstStyle/>
        <a:p>
          <a:endParaRPr lang="ru-RU" sz="1400">
            <a:solidFill>
              <a:schemeClr val="bg1"/>
            </a:solidFill>
          </a:endParaRPr>
        </a:p>
      </dgm:t>
    </dgm:pt>
    <dgm:pt modelId="{724D7F1B-A1E0-49D7-BF3E-FEFCD1C743CE}">
      <dgm:prSet phldrT="[Текст]" custT="1"/>
      <dgm:spPr>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РАЗРАБОТКА ДОКУМЕНТОВ И МАТЕРИАЛОВ, НЕОБХОДИМЫХ ДЛЯ ФОРМИРОВАНИЯ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8421A8F1-BAEA-4CEE-B30C-84C25247883B}" type="parTrans" cxnId="{C6A0782F-1121-413E-BFF4-9C91A43198B6}">
      <dgm:prSet/>
      <dgm:spPr/>
      <dgm:t>
        <a:bodyPr/>
        <a:lstStyle/>
        <a:p>
          <a:endParaRPr lang="ru-RU">
            <a:solidFill>
              <a:schemeClr val="bg1"/>
            </a:solidFill>
          </a:endParaRPr>
        </a:p>
      </dgm:t>
    </dgm:pt>
    <dgm:pt modelId="{8BA3E322-4EFF-422F-8958-15FC13EBBE0A}" type="sibTrans" cxnId="{C6A0782F-1121-413E-BFF4-9C91A43198B6}">
      <dgm:prSet/>
      <dgm:spPr>
        <a:ln w="22225"/>
      </dgm:spPr>
      <dgm:t>
        <a:bodyPr/>
        <a:lstStyle/>
        <a:p>
          <a:endParaRPr lang="ru-RU" sz="1400">
            <a:solidFill>
              <a:schemeClr val="bg1"/>
            </a:solidFill>
          </a:endParaRPr>
        </a:p>
      </dgm:t>
    </dgm:pt>
    <dgm:pt modelId="{3E04EBF9-6BCF-4C97-97CC-16053D8ADECA}">
      <dgm:prSet phldrT="[Текст]" custT="1"/>
      <dgm:spPr>
        <a:gradFill rotWithShape="0">
          <a:gsLst>
            <a:gs pos="0">
              <a:schemeClr val="accent4">
                <a:lumMod val="75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СОСТАВЛЕНИЕ ПРОЕКТА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300F097E-CD7D-4D51-A520-F17C4F00BCF8}" type="parTrans" cxnId="{EB02B10B-C7DF-4C93-973D-78E12C579033}">
      <dgm:prSet/>
      <dgm:spPr/>
      <dgm:t>
        <a:bodyPr/>
        <a:lstStyle/>
        <a:p>
          <a:endParaRPr lang="ru-RU">
            <a:solidFill>
              <a:schemeClr val="bg1"/>
            </a:solidFill>
          </a:endParaRPr>
        </a:p>
      </dgm:t>
    </dgm:pt>
    <dgm:pt modelId="{7D26771F-14FC-487C-BE39-6B56926D70D0}" type="sibTrans" cxnId="{EB02B10B-C7DF-4C93-973D-78E12C579033}">
      <dgm:prSet/>
      <dgm:spPr>
        <a:ln w="22225"/>
      </dgm:spPr>
      <dgm:t>
        <a:bodyPr/>
        <a:lstStyle/>
        <a:p>
          <a:endParaRPr lang="ru-RU">
            <a:solidFill>
              <a:schemeClr val="bg1"/>
            </a:solidFill>
          </a:endParaRPr>
        </a:p>
      </dgm:t>
    </dgm:pt>
    <dgm:pt modelId="{AC3117F4-22F7-4278-9E67-6CE483EEA235}">
      <dgm:prSet phldrT="[Текст]" custT="1"/>
      <dgm:spPr>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РАССМОТРЕНИЕ        И УТВЕРЖДЕНИЕ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FFECE32E-61FB-48FC-B2EB-498B71F1D7E8}" type="parTrans" cxnId="{56B4D61A-9A37-4512-94F3-E427B0977017}">
      <dgm:prSet/>
      <dgm:spPr/>
      <dgm:t>
        <a:bodyPr/>
        <a:lstStyle/>
        <a:p>
          <a:endParaRPr lang="ru-RU">
            <a:solidFill>
              <a:schemeClr val="bg1"/>
            </a:solidFill>
          </a:endParaRPr>
        </a:p>
      </dgm:t>
    </dgm:pt>
    <dgm:pt modelId="{83D8F672-682C-4EEF-83C3-46A0F47A1E51}" type="sibTrans" cxnId="{56B4D61A-9A37-4512-94F3-E427B0977017}">
      <dgm:prSet/>
      <dgm:spPr>
        <a:ln w="22225"/>
      </dgm:spPr>
      <dgm:t>
        <a:bodyPr/>
        <a:lstStyle/>
        <a:p>
          <a:endParaRPr lang="ru-RU" sz="1400">
            <a:solidFill>
              <a:schemeClr val="bg1"/>
            </a:solidFill>
          </a:endParaRPr>
        </a:p>
      </dgm:t>
    </dgm:pt>
    <dgm:pt modelId="{582979A8-C384-483D-9063-70433550210F}">
      <dgm:prSet phldrT="[Текст]" custT="1"/>
      <dgm:spPr>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ИСПОЛНЕНИЕ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27AB9AEC-E8AF-41DD-9374-87F1F2B00302}" type="parTrans" cxnId="{A5A1EF05-7827-4CEA-ABDE-26873AECCC68}">
      <dgm:prSet/>
      <dgm:spPr/>
      <dgm:t>
        <a:bodyPr/>
        <a:lstStyle/>
        <a:p>
          <a:endParaRPr lang="ru-RU">
            <a:solidFill>
              <a:schemeClr val="bg1"/>
            </a:solidFill>
          </a:endParaRPr>
        </a:p>
      </dgm:t>
    </dgm:pt>
    <dgm:pt modelId="{CBBE3567-C6F7-4BAB-9067-FDC8A32F0041}" type="sibTrans" cxnId="{A5A1EF05-7827-4CEA-ABDE-26873AECCC68}">
      <dgm:prSet/>
      <dgm:spPr>
        <a:ln w="22225"/>
      </dgm:spPr>
      <dgm:t>
        <a:bodyPr/>
        <a:lstStyle/>
        <a:p>
          <a:endParaRPr lang="ru-RU" sz="1400">
            <a:solidFill>
              <a:schemeClr val="bg1"/>
            </a:solidFill>
          </a:endParaRPr>
        </a:p>
      </dgm:t>
    </dgm:pt>
    <dgm:pt modelId="{99AA82BB-5D7A-4078-8B23-18C254D0DC4B}">
      <dgm:prSet phldrT="[Текст]" custT="1"/>
      <dgm:spPr>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ОСУЩЕСТВЛЕНИЕ БЮДЖЕТНОГО УЧЕТА</a:t>
          </a:r>
          <a:endParaRPr lang="ru-RU" sz="1000" b="1" i="0" dirty="0">
            <a:latin typeface="Times New Roman" panose="02020603050405020304" pitchFamily="18" charset="0"/>
            <a:cs typeface="Times New Roman" panose="02020603050405020304" pitchFamily="18" charset="0"/>
          </a:endParaRPr>
        </a:p>
      </dgm:t>
    </dgm:pt>
    <dgm:pt modelId="{66269EDA-3B26-44F0-9EAF-0EAB9C77E571}" type="parTrans" cxnId="{576E8FAF-673E-4EEE-A299-EFE205D95367}">
      <dgm:prSet/>
      <dgm:spPr/>
      <dgm:t>
        <a:bodyPr/>
        <a:lstStyle/>
        <a:p>
          <a:endParaRPr lang="ru-RU">
            <a:solidFill>
              <a:schemeClr val="bg1"/>
            </a:solidFill>
          </a:endParaRPr>
        </a:p>
      </dgm:t>
    </dgm:pt>
    <dgm:pt modelId="{CE6B3773-E288-4ED6-8D2D-7A94A1E9116E}" type="sibTrans" cxnId="{576E8FAF-673E-4EEE-A299-EFE205D95367}">
      <dgm:prSet/>
      <dgm:spPr>
        <a:ln w="22225"/>
      </dgm:spPr>
      <dgm:t>
        <a:bodyPr/>
        <a:lstStyle/>
        <a:p>
          <a:endParaRPr lang="ru-RU">
            <a:solidFill>
              <a:schemeClr val="bg1"/>
            </a:solidFill>
          </a:endParaRPr>
        </a:p>
      </dgm:t>
    </dgm:pt>
    <dgm:pt modelId="{FD2A65F7-0EFD-427A-9350-4EE82EF8A3A3}">
      <dgm:prSet custT="1"/>
      <dgm:spPr>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УТВЕРЖДЕНИЕ ОТЧЕТА ОБ ИСПОЛНЕНИИ БЮДЖЕТА ГОРОДСКОГО ОКРУГА</a:t>
          </a:r>
          <a:endParaRPr lang="ru-RU" sz="1000" b="1" i="0" dirty="0">
            <a:latin typeface="Times New Roman" panose="02020603050405020304" pitchFamily="18" charset="0"/>
            <a:cs typeface="Times New Roman" panose="02020603050405020304" pitchFamily="18" charset="0"/>
          </a:endParaRPr>
        </a:p>
      </dgm:t>
    </dgm:pt>
    <dgm:pt modelId="{697F9671-3336-441A-86F1-2B39F8A830C4}" type="parTrans" cxnId="{9B40075E-B9C8-4BE1-9B72-6DF318F1311A}">
      <dgm:prSet/>
      <dgm:spPr/>
      <dgm:t>
        <a:bodyPr/>
        <a:lstStyle/>
        <a:p>
          <a:endParaRPr lang="ru-RU">
            <a:solidFill>
              <a:schemeClr val="bg1"/>
            </a:solidFill>
          </a:endParaRPr>
        </a:p>
      </dgm:t>
    </dgm:pt>
    <dgm:pt modelId="{1B6EB8D1-E4C2-40F7-BAF0-BED45F5C904D}" type="sibTrans" cxnId="{9B40075E-B9C8-4BE1-9B72-6DF318F1311A}">
      <dgm:prSet/>
      <dgm:spPr>
        <a:ln w="22225"/>
      </dgm:spPr>
      <dgm:t>
        <a:bodyPr/>
        <a:lstStyle/>
        <a:p>
          <a:endParaRPr lang="ru-RU">
            <a:solidFill>
              <a:schemeClr val="bg1"/>
            </a:solidFill>
          </a:endParaRPr>
        </a:p>
      </dgm:t>
    </dgm:pt>
    <dgm:pt modelId="{2F3150F9-E42C-4C20-8C2E-D3A5F4293F34}">
      <dgm:prSet custT="1"/>
      <dgm:spPr>
        <a:gradFill rotWithShape="0">
          <a:gsLst>
            <a:gs pos="0">
              <a:schemeClr val="accent4">
                <a:lumMod val="75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effectLst>
          <a:outerShdw blurRad="50800" dist="38100" algn="l" rotWithShape="0">
            <a:prstClr val="black">
              <a:alpha val="40000"/>
            </a:prstClr>
          </a:outerShdw>
          <a:reflection blurRad="6350" stA="52000" endA="300" endPos="35000" dir="5400000" sy="-100000" algn="bl" rotWithShape="0"/>
        </a:effectLst>
      </dgm:spPr>
      <dgm:t>
        <a:bodyPr/>
        <a:lstStyle/>
        <a:p>
          <a:r>
            <a:rPr lang="ru-RU" sz="1000" b="1" i="0" dirty="0" smtClean="0">
              <a:latin typeface="Times New Roman" panose="02020603050405020304" pitchFamily="18" charset="0"/>
              <a:cs typeface="Times New Roman" panose="02020603050405020304" pitchFamily="18" charset="0"/>
            </a:rPr>
            <a:t>ОРГАНИЗАЦИЯ              И ОСУЩЕСТВЛЕНИЕ МУНИЦИПАЛЬНОГО ФИНАНСОВОГО КОНТРОЛЯ</a:t>
          </a:r>
          <a:endParaRPr lang="ru-RU" sz="1000" i="0" dirty="0">
            <a:latin typeface="Times New Roman" panose="02020603050405020304" pitchFamily="18" charset="0"/>
            <a:cs typeface="Times New Roman" panose="02020603050405020304" pitchFamily="18" charset="0"/>
          </a:endParaRPr>
        </a:p>
      </dgm:t>
    </dgm:pt>
    <dgm:pt modelId="{181EA984-4962-4DC5-8CDA-71251781BB72}" type="sibTrans" cxnId="{77D5992B-068F-41BE-893C-465B035676FF}">
      <dgm:prSet/>
      <dgm:spPr>
        <a:ln w="0">
          <a:solidFill>
            <a:schemeClr val="bg1"/>
          </a:solidFill>
        </a:ln>
      </dgm:spPr>
      <dgm:t>
        <a:bodyPr/>
        <a:lstStyle/>
        <a:p>
          <a:endParaRPr lang="ru-RU">
            <a:solidFill>
              <a:schemeClr val="bg1"/>
            </a:solidFill>
          </a:endParaRPr>
        </a:p>
      </dgm:t>
    </dgm:pt>
    <dgm:pt modelId="{02174457-6DCF-4007-82A9-E75531C9624E}" type="parTrans" cxnId="{77D5992B-068F-41BE-893C-465B035676FF}">
      <dgm:prSet/>
      <dgm:spPr/>
      <dgm:t>
        <a:bodyPr/>
        <a:lstStyle/>
        <a:p>
          <a:endParaRPr lang="ru-RU">
            <a:solidFill>
              <a:schemeClr val="bg1"/>
            </a:solidFill>
          </a:endParaRPr>
        </a:p>
      </dgm:t>
    </dgm:pt>
    <dgm:pt modelId="{5C1B40A2-C95B-481E-9090-4B7BCF3B56CE}" type="pres">
      <dgm:prSet presAssocID="{8FBAAD1B-5BAC-4AC0-8BA9-6D0621EB872A}" presName="cycle" presStyleCnt="0">
        <dgm:presLayoutVars>
          <dgm:dir/>
          <dgm:resizeHandles val="exact"/>
        </dgm:presLayoutVars>
      </dgm:prSet>
      <dgm:spPr/>
      <dgm:t>
        <a:bodyPr/>
        <a:lstStyle/>
        <a:p>
          <a:endParaRPr lang="ru-RU"/>
        </a:p>
      </dgm:t>
    </dgm:pt>
    <dgm:pt modelId="{18E1BD14-653F-47B3-BB46-667C8FB2497F}" type="pres">
      <dgm:prSet presAssocID="{443ECAFA-A6D7-41FF-AC7E-E0473AEE9907}" presName="node" presStyleLbl="node1" presStyleIdx="0" presStyleCnt="8" custScaleX="145866" custScaleY="225692" custRadScaleRad="81266" custRadScaleInc="-5175">
        <dgm:presLayoutVars>
          <dgm:bulletEnabled val="1"/>
        </dgm:presLayoutVars>
      </dgm:prSet>
      <dgm:spPr/>
      <dgm:t>
        <a:bodyPr/>
        <a:lstStyle/>
        <a:p>
          <a:endParaRPr lang="ru-RU"/>
        </a:p>
      </dgm:t>
    </dgm:pt>
    <dgm:pt modelId="{63F2586D-5C2A-47F2-8FBF-D647F1535402}" type="pres">
      <dgm:prSet presAssocID="{443ECAFA-A6D7-41FF-AC7E-E0473AEE9907}" presName="spNode" presStyleCnt="0"/>
      <dgm:spPr/>
      <dgm:t>
        <a:bodyPr/>
        <a:lstStyle/>
        <a:p>
          <a:endParaRPr lang="ru-RU"/>
        </a:p>
      </dgm:t>
    </dgm:pt>
    <dgm:pt modelId="{43434E4B-C4FB-4DAC-9533-71DBE9279538}" type="pres">
      <dgm:prSet presAssocID="{1F9A309A-9FC0-485D-BD9D-D3AA06914A86}" presName="sibTrans" presStyleLbl="sibTrans1D1" presStyleIdx="0" presStyleCnt="8"/>
      <dgm:spPr/>
      <dgm:t>
        <a:bodyPr/>
        <a:lstStyle/>
        <a:p>
          <a:endParaRPr lang="ru-RU"/>
        </a:p>
      </dgm:t>
    </dgm:pt>
    <dgm:pt modelId="{A54D8CAD-B47B-492A-A92F-69E42EBB0CBD}" type="pres">
      <dgm:prSet presAssocID="{724D7F1B-A1E0-49D7-BF3E-FEFCD1C743CE}" presName="node" presStyleLbl="node1" presStyleIdx="1" presStyleCnt="8" custScaleX="162003" custScaleY="196901" custRadScaleRad="95995" custRadScaleInc="35817">
        <dgm:presLayoutVars>
          <dgm:bulletEnabled val="1"/>
        </dgm:presLayoutVars>
      </dgm:prSet>
      <dgm:spPr/>
      <dgm:t>
        <a:bodyPr/>
        <a:lstStyle/>
        <a:p>
          <a:endParaRPr lang="ru-RU"/>
        </a:p>
      </dgm:t>
    </dgm:pt>
    <dgm:pt modelId="{C1BE9F86-1024-42B7-8000-210EB09C538A}" type="pres">
      <dgm:prSet presAssocID="{724D7F1B-A1E0-49D7-BF3E-FEFCD1C743CE}" presName="spNode" presStyleCnt="0"/>
      <dgm:spPr/>
      <dgm:t>
        <a:bodyPr/>
        <a:lstStyle/>
        <a:p>
          <a:endParaRPr lang="ru-RU"/>
        </a:p>
      </dgm:t>
    </dgm:pt>
    <dgm:pt modelId="{F93ECD45-54D8-465B-A0C2-914295F3C5BD}" type="pres">
      <dgm:prSet presAssocID="{8BA3E322-4EFF-422F-8958-15FC13EBBE0A}" presName="sibTrans" presStyleLbl="sibTrans1D1" presStyleIdx="1" presStyleCnt="8"/>
      <dgm:spPr/>
      <dgm:t>
        <a:bodyPr/>
        <a:lstStyle/>
        <a:p>
          <a:endParaRPr lang="ru-RU"/>
        </a:p>
      </dgm:t>
    </dgm:pt>
    <dgm:pt modelId="{D76CEF15-AD37-4FF7-A9D9-F30101483B47}" type="pres">
      <dgm:prSet presAssocID="{3E04EBF9-6BCF-4C97-97CC-16053D8ADECA}" presName="node" presStyleLbl="node1" presStyleIdx="2" presStyleCnt="8" custScaleX="148208" custScaleY="196901" custRadScaleRad="99715" custRadScaleInc="3060">
        <dgm:presLayoutVars>
          <dgm:bulletEnabled val="1"/>
        </dgm:presLayoutVars>
      </dgm:prSet>
      <dgm:spPr/>
      <dgm:t>
        <a:bodyPr/>
        <a:lstStyle/>
        <a:p>
          <a:endParaRPr lang="ru-RU"/>
        </a:p>
      </dgm:t>
    </dgm:pt>
    <dgm:pt modelId="{89825730-0866-4745-85D0-1D1DCFBF2A18}" type="pres">
      <dgm:prSet presAssocID="{3E04EBF9-6BCF-4C97-97CC-16053D8ADECA}" presName="spNode" presStyleCnt="0"/>
      <dgm:spPr/>
      <dgm:t>
        <a:bodyPr/>
        <a:lstStyle/>
        <a:p>
          <a:endParaRPr lang="ru-RU"/>
        </a:p>
      </dgm:t>
    </dgm:pt>
    <dgm:pt modelId="{DA554C6D-A2BD-4B94-802C-6C55DB9F2BF8}" type="pres">
      <dgm:prSet presAssocID="{7D26771F-14FC-487C-BE39-6B56926D70D0}" presName="sibTrans" presStyleLbl="sibTrans1D1" presStyleIdx="2" presStyleCnt="8"/>
      <dgm:spPr/>
      <dgm:t>
        <a:bodyPr/>
        <a:lstStyle/>
        <a:p>
          <a:endParaRPr lang="ru-RU"/>
        </a:p>
      </dgm:t>
    </dgm:pt>
    <dgm:pt modelId="{644BD4D3-8D2A-489F-BC0B-191B4AEF9533}" type="pres">
      <dgm:prSet presAssocID="{AC3117F4-22F7-4278-9E67-6CE483EEA235}" presName="node" presStyleLbl="node1" presStyleIdx="3" presStyleCnt="8" custScaleX="171105" custScaleY="198870" custRadScaleRad="100881" custRadScaleInc="-20107">
        <dgm:presLayoutVars>
          <dgm:bulletEnabled val="1"/>
        </dgm:presLayoutVars>
      </dgm:prSet>
      <dgm:spPr/>
      <dgm:t>
        <a:bodyPr/>
        <a:lstStyle/>
        <a:p>
          <a:endParaRPr lang="ru-RU"/>
        </a:p>
      </dgm:t>
    </dgm:pt>
    <dgm:pt modelId="{DAC3B005-4E2A-4348-9B77-486F2914FE10}" type="pres">
      <dgm:prSet presAssocID="{AC3117F4-22F7-4278-9E67-6CE483EEA235}" presName="spNode" presStyleCnt="0"/>
      <dgm:spPr/>
      <dgm:t>
        <a:bodyPr/>
        <a:lstStyle/>
        <a:p>
          <a:endParaRPr lang="ru-RU"/>
        </a:p>
      </dgm:t>
    </dgm:pt>
    <dgm:pt modelId="{2C814299-90FC-466A-8C27-58BBE7C3AD9B}" type="pres">
      <dgm:prSet presAssocID="{83D8F672-682C-4EEF-83C3-46A0F47A1E51}" presName="sibTrans" presStyleLbl="sibTrans1D1" presStyleIdx="3" presStyleCnt="8"/>
      <dgm:spPr/>
      <dgm:t>
        <a:bodyPr/>
        <a:lstStyle/>
        <a:p>
          <a:endParaRPr lang="ru-RU"/>
        </a:p>
      </dgm:t>
    </dgm:pt>
    <dgm:pt modelId="{03867FA4-A613-4921-92BD-CBD0DE5AF6C1}" type="pres">
      <dgm:prSet presAssocID="{582979A8-C384-483D-9063-70433550210F}" presName="node" presStyleLbl="node1" presStyleIdx="4" presStyleCnt="8" custScaleX="148208" custScaleY="235691" custRadScaleRad="96729" custRadScaleInc="5722">
        <dgm:presLayoutVars>
          <dgm:bulletEnabled val="1"/>
        </dgm:presLayoutVars>
      </dgm:prSet>
      <dgm:spPr/>
      <dgm:t>
        <a:bodyPr/>
        <a:lstStyle/>
        <a:p>
          <a:endParaRPr lang="ru-RU"/>
        </a:p>
      </dgm:t>
    </dgm:pt>
    <dgm:pt modelId="{A543EB03-7087-4967-BA16-52B020590675}" type="pres">
      <dgm:prSet presAssocID="{582979A8-C384-483D-9063-70433550210F}" presName="spNode" presStyleCnt="0"/>
      <dgm:spPr/>
      <dgm:t>
        <a:bodyPr/>
        <a:lstStyle/>
        <a:p>
          <a:endParaRPr lang="ru-RU"/>
        </a:p>
      </dgm:t>
    </dgm:pt>
    <dgm:pt modelId="{191E1915-7B43-453A-9B3B-8BE365BAB7F0}" type="pres">
      <dgm:prSet presAssocID="{CBBE3567-C6F7-4BAB-9067-FDC8A32F0041}" presName="sibTrans" presStyleLbl="sibTrans1D1" presStyleIdx="4" presStyleCnt="8"/>
      <dgm:spPr/>
      <dgm:t>
        <a:bodyPr/>
        <a:lstStyle/>
        <a:p>
          <a:endParaRPr lang="ru-RU"/>
        </a:p>
      </dgm:t>
    </dgm:pt>
    <dgm:pt modelId="{529DDF86-EE24-4644-BF9F-F7994B1A08DB}" type="pres">
      <dgm:prSet presAssocID="{99AA82BB-5D7A-4078-8B23-18C254D0DC4B}" presName="node" presStyleLbl="node1" presStyleIdx="5" presStyleCnt="8" custScaleX="148208" custScaleY="196901" custRadScaleRad="103591" custRadScaleInc="29566">
        <dgm:presLayoutVars>
          <dgm:bulletEnabled val="1"/>
        </dgm:presLayoutVars>
      </dgm:prSet>
      <dgm:spPr/>
      <dgm:t>
        <a:bodyPr/>
        <a:lstStyle/>
        <a:p>
          <a:endParaRPr lang="ru-RU"/>
        </a:p>
      </dgm:t>
    </dgm:pt>
    <dgm:pt modelId="{273D6908-0A8E-4F45-889A-67CE25D68E3E}" type="pres">
      <dgm:prSet presAssocID="{99AA82BB-5D7A-4078-8B23-18C254D0DC4B}" presName="spNode" presStyleCnt="0"/>
      <dgm:spPr/>
      <dgm:t>
        <a:bodyPr/>
        <a:lstStyle/>
        <a:p>
          <a:endParaRPr lang="ru-RU"/>
        </a:p>
      </dgm:t>
    </dgm:pt>
    <dgm:pt modelId="{B61698C4-7017-4D89-87F7-56075D701F9E}" type="pres">
      <dgm:prSet presAssocID="{CE6B3773-E288-4ED6-8D2D-7A94A1E9116E}" presName="sibTrans" presStyleLbl="sibTrans1D1" presStyleIdx="5" presStyleCnt="8"/>
      <dgm:spPr/>
      <dgm:t>
        <a:bodyPr/>
        <a:lstStyle/>
        <a:p>
          <a:endParaRPr lang="ru-RU"/>
        </a:p>
      </dgm:t>
    </dgm:pt>
    <dgm:pt modelId="{E20084B0-DED3-4DEB-8998-F77FEE57635D}" type="pres">
      <dgm:prSet presAssocID="{FD2A65F7-0EFD-427A-9350-4EE82EF8A3A3}" presName="node" presStyleLbl="node1" presStyleIdx="6" presStyleCnt="8" custScaleX="148208" custScaleY="196901" custRadScaleRad="102738" custRadScaleInc="-4512">
        <dgm:presLayoutVars>
          <dgm:bulletEnabled val="1"/>
        </dgm:presLayoutVars>
      </dgm:prSet>
      <dgm:spPr/>
      <dgm:t>
        <a:bodyPr/>
        <a:lstStyle/>
        <a:p>
          <a:endParaRPr lang="ru-RU"/>
        </a:p>
      </dgm:t>
    </dgm:pt>
    <dgm:pt modelId="{284E5A02-1953-4AC1-8DE5-B9171905FABE}" type="pres">
      <dgm:prSet presAssocID="{FD2A65F7-0EFD-427A-9350-4EE82EF8A3A3}" presName="spNode" presStyleCnt="0"/>
      <dgm:spPr/>
      <dgm:t>
        <a:bodyPr/>
        <a:lstStyle/>
        <a:p>
          <a:endParaRPr lang="ru-RU"/>
        </a:p>
      </dgm:t>
    </dgm:pt>
    <dgm:pt modelId="{37B34B6A-4DCE-4DE3-951A-2EF6B41DAEEC}" type="pres">
      <dgm:prSet presAssocID="{1B6EB8D1-E4C2-40F7-BAF0-BED45F5C904D}" presName="sibTrans" presStyleLbl="sibTrans1D1" presStyleIdx="6" presStyleCnt="8"/>
      <dgm:spPr/>
      <dgm:t>
        <a:bodyPr/>
        <a:lstStyle/>
        <a:p>
          <a:endParaRPr lang="ru-RU"/>
        </a:p>
      </dgm:t>
    </dgm:pt>
    <dgm:pt modelId="{26BC9EC0-F33D-4C53-893E-E607BC23B588}" type="pres">
      <dgm:prSet presAssocID="{2F3150F9-E42C-4C20-8C2E-D3A5F4293F34}" presName="node" presStyleLbl="node1" presStyleIdx="7" presStyleCnt="8" custScaleX="167613" custScaleY="196733" custRadScaleRad="97212" custRadScaleInc="-41495">
        <dgm:presLayoutVars>
          <dgm:bulletEnabled val="1"/>
        </dgm:presLayoutVars>
      </dgm:prSet>
      <dgm:spPr/>
      <dgm:t>
        <a:bodyPr/>
        <a:lstStyle/>
        <a:p>
          <a:endParaRPr lang="ru-RU"/>
        </a:p>
      </dgm:t>
    </dgm:pt>
    <dgm:pt modelId="{AAF36583-BB7F-476C-A980-E0851D9947DB}" type="pres">
      <dgm:prSet presAssocID="{2F3150F9-E42C-4C20-8C2E-D3A5F4293F34}" presName="spNode" presStyleCnt="0"/>
      <dgm:spPr/>
      <dgm:t>
        <a:bodyPr/>
        <a:lstStyle/>
        <a:p>
          <a:endParaRPr lang="ru-RU"/>
        </a:p>
      </dgm:t>
    </dgm:pt>
    <dgm:pt modelId="{6B2E63ED-B4B9-4312-8B34-C6298E61E31E}" type="pres">
      <dgm:prSet presAssocID="{181EA984-4962-4DC5-8CDA-71251781BB72}" presName="sibTrans" presStyleLbl="sibTrans1D1" presStyleIdx="7" presStyleCnt="8"/>
      <dgm:spPr/>
      <dgm:t>
        <a:bodyPr/>
        <a:lstStyle/>
        <a:p>
          <a:endParaRPr lang="ru-RU"/>
        </a:p>
      </dgm:t>
    </dgm:pt>
  </dgm:ptLst>
  <dgm:cxnLst>
    <dgm:cxn modelId="{2A0737EB-9A2E-4B2F-8035-9FD13F6492C3}" type="presOf" srcId="{181EA984-4962-4DC5-8CDA-71251781BB72}" destId="{6B2E63ED-B4B9-4312-8B34-C6298E61E31E}" srcOrd="0" destOrd="0" presId="urn:microsoft.com/office/officeart/2005/8/layout/cycle5"/>
    <dgm:cxn modelId="{1293C7C0-1B9A-44AF-978A-6F70D2C3C53E}" type="presOf" srcId="{8BA3E322-4EFF-422F-8958-15FC13EBBE0A}" destId="{F93ECD45-54D8-465B-A0C2-914295F3C5BD}" srcOrd="0" destOrd="0" presId="urn:microsoft.com/office/officeart/2005/8/layout/cycle5"/>
    <dgm:cxn modelId="{C1A41C45-8231-49C2-94B0-9776E6AEF9D1}" type="presOf" srcId="{2F3150F9-E42C-4C20-8C2E-D3A5F4293F34}" destId="{26BC9EC0-F33D-4C53-893E-E607BC23B588}" srcOrd="0" destOrd="0" presId="urn:microsoft.com/office/officeart/2005/8/layout/cycle5"/>
    <dgm:cxn modelId="{CFD44910-A43F-4B10-ACFC-241E866505E1}" type="presOf" srcId="{1B6EB8D1-E4C2-40F7-BAF0-BED45F5C904D}" destId="{37B34B6A-4DCE-4DE3-951A-2EF6B41DAEEC}" srcOrd="0" destOrd="0" presId="urn:microsoft.com/office/officeart/2005/8/layout/cycle5"/>
    <dgm:cxn modelId="{EB02B10B-C7DF-4C93-973D-78E12C579033}" srcId="{8FBAAD1B-5BAC-4AC0-8BA9-6D0621EB872A}" destId="{3E04EBF9-6BCF-4C97-97CC-16053D8ADECA}" srcOrd="2" destOrd="0" parTransId="{300F097E-CD7D-4D51-A520-F17C4F00BCF8}" sibTransId="{7D26771F-14FC-487C-BE39-6B56926D70D0}"/>
    <dgm:cxn modelId="{EA212240-4310-4388-9119-EBA7E0A0C785}" type="presOf" srcId="{AC3117F4-22F7-4278-9E67-6CE483EEA235}" destId="{644BD4D3-8D2A-489F-BC0B-191B4AEF9533}" srcOrd="0" destOrd="0" presId="urn:microsoft.com/office/officeart/2005/8/layout/cycle5"/>
    <dgm:cxn modelId="{5B20E9C3-98A3-4598-81D3-93C546FB0FA8}" type="presOf" srcId="{FD2A65F7-0EFD-427A-9350-4EE82EF8A3A3}" destId="{E20084B0-DED3-4DEB-8998-F77FEE57635D}" srcOrd="0" destOrd="0" presId="urn:microsoft.com/office/officeart/2005/8/layout/cycle5"/>
    <dgm:cxn modelId="{3FC22665-63D9-484D-AF19-34C633E78123}" srcId="{8FBAAD1B-5BAC-4AC0-8BA9-6D0621EB872A}" destId="{443ECAFA-A6D7-41FF-AC7E-E0473AEE9907}" srcOrd="0" destOrd="0" parTransId="{80443694-B682-45A2-95DE-FF3E15237DEA}" sibTransId="{1F9A309A-9FC0-485D-BD9D-D3AA06914A86}"/>
    <dgm:cxn modelId="{77D5992B-068F-41BE-893C-465B035676FF}" srcId="{8FBAAD1B-5BAC-4AC0-8BA9-6D0621EB872A}" destId="{2F3150F9-E42C-4C20-8C2E-D3A5F4293F34}" srcOrd="7" destOrd="0" parTransId="{02174457-6DCF-4007-82A9-E75531C9624E}" sibTransId="{181EA984-4962-4DC5-8CDA-71251781BB72}"/>
    <dgm:cxn modelId="{F8F7B933-BD2E-4136-B311-5FFBFCC143E3}" type="presOf" srcId="{724D7F1B-A1E0-49D7-BF3E-FEFCD1C743CE}" destId="{A54D8CAD-B47B-492A-A92F-69E42EBB0CBD}" srcOrd="0" destOrd="0" presId="urn:microsoft.com/office/officeart/2005/8/layout/cycle5"/>
    <dgm:cxn modelId="{F3F566D1-699B-4336-B844-70A3E423EFD0}" type="presOf" srcId="{7D26771F-14FC-487C-BE39-6B56926D70D0}" destId="{DA554C6D-A2BD-4B94-802C-6C55DB9F2BF8}" srcOrd="0" destOrd="0" presId="urn:microsoft.com/office/officeart/2005/8/layout/cycle5"/>
    <dgm:cxn modelId="{56B4D61A-9A37-4512-94F3-E427B0977017}" srcId="{8FBAAD1B-5BAC-4AC0-8BA9-6D0621EB872A}" destId="{AC3117F4-22F7-4278-9E67-6CE483EEA235}" srcOrd="3" destOrd="0" parTransId="{FFECE32E-61FB-48FC-B2EB-498B71F1D7E8}" sibTransId="{83D8F672-682C-4EEF-83C3-46A0F47A1E51}"/>
    <dgm:cxn modelId="{4624F8A0-40D1-406E-A539-2F85B0A1B101}" type="presOf" srcId="{443ECAFA-A6D7-41FF-AC7E-E0473AEE9907}" destId="{18E1BD14-653F-47B3-BB46-667C8FB2497F}" srcOrd="0" destOrd="0" presId="urn:microsoft.com/office/officeart/2005/8/layout/cycle5"/>
    <dgm:cxn modelId="{091D0F50-4645-45E5-B5D9-BB2074604681}" type="presOf" srcId="{CE6B3773-E288-4ED6-8D2D-7A94A1E9116E}" destId="{B61698C4-7017-4D89-87F7-56075D701F9E}" srcOrd="0" destOrd="0" presId="urn:microsoft.com/office/officeart/2005/8/layout/cycle5"/>
    <dgm:cxn modelId="{A5A1EF05-7827-4CEA-ABDE-26873AECCC68}" srcId="{8FBAAD1B-5BAC-4AC0-8BA9-6D0621EB872A}" destId="{582979A8-C384-483D-9063-70433550210F}" srcOrd="4" destOrd="0" parTransId="{27AB9AEC-E8AF-41DD-9374-87F1F2B00302}" sibTransId="{CBBE3567-C6F7-4BAB-9067-FDC8A32F0041}"/>
    <dgm:cxn modelId="{C6A0782F-1121-413E-BFF4-9C91A43198B6}" srcId="{8FBAAD1B-5BAC-4AC0-8BA9-6D0621EB872A}" destId="{724D7F1B-A1E0-49D7-BF3E-FEFCD1C743CE}" srcOrd="1" destOrd="0" parTransId="{8421A8F1-BAEA-4CEE-B30C-84C25247883B}" sibTransId="{8BA3E322-4EFF-422F-8958-15FC13EBBE0A}"/>
    <dgm:cxn modelId="{A43AE385-BEE5-443A-9CBF-3120CBF13EE6}" type="presOf" srcId="{1F9A309A-9FC0-485D-BD9D-D3AA06914A86}" destId="{43434E4B-C4FB-4DAC-9533-71DBE9279538}" srcOrd="0" destOrd="0" presId="urn:microsoft.com/office/officeart/2005/8/layout/cycle5"/>
    <dgm:cxn modelId="{83CE75A4-584E-47E3-B2C9-B363335E77B2}" type="presOf" srcId="{99AA82BB-5D7A-4078-8B23-18C254D0DC4B}" destId="{529DDF86-EE24-4644-BF9F-F7994B1A08DB}" srcOrd="0" destOrd="0" presId="urn:microsoft.com/office/officeart/2005/8/layout/cycle5"/>
    <dgm:cxn modelId="{FA364EE8-CAD5-4C99-BB4D-2D29A2767BEE}" type="presOf" srcId="{582979A8-C384-483D-9063-70433550210F}" destId="{03867FA4-A613-4921-92BD-CBD0DE5AF6C1}" srcOrd="0" destOrd="0" presId="urn:microsoft.com/office/officeart/2005/8/layout/cycle5"/>
    <dgm:cxn modelId="{576E8FAF-673E-4EEE-A299-EFE205D95367}" srcId="{8FBAAD1B-5BAC-4AC0-8BA9-6D0621EB872A}" destId="{99AA82BB-5D7A-4078-8B23-18C254D0DC4B}" srcOrd="5" destOrd="0" parTransId="{66269EDA-3B26-44F0-9EAF-0EAB9C77E571}" sibTransId="{CE6B3773-E288-4ED6-8D2D-7A94A1E9116E}"/>
    <dgm:cxn modelId="{9B40075E-B9C8-4BE1-9B72-6DF318F1311A}" srcId="{8FBAAD1B-5BAC-4AC0-8BA9-6D0621EB872A}" destId="{FD2A65F7-0EFD-427A-9350-4EE82EF8A3A3}" srcOrd="6" destOrd="0" parTransId="{697F9671-3336-441A-86F1-2B39F8A830C4}" sibTransId="{1B6EB8D1-E4C2-40F7-BAF0-BED45F5C904D}"/>
    <dgm:cxn modelId="{849CB34B-729E-47B2-931B-1052F1BCE6FF}" type="presOf" srcId="{8FBAAD1B-5BAC-4AC0-8BA9-6D0621EB872A}" destId="{5C1B40A2-C95B-481E-9090-4B7BCF3B56CE}" srcOrd="0" destOrd="0" presId="urn:microsoft.com/office/officeart/2005/8/layout/cycle5"/>
    <dgm:cxn modelId="{2883F3D8-23BD-4A45-9C80-B157E81BBB27}" type="presOf" srcId="{83D8F672-682C-4EEF-83C3-46A0F47A1E51}" destId="{2C814299-90FC-466A-8C27-58BBE7C3AD9B}" srcOrd="0" destOrd="0" presId="urn:microsoft.com/office/officeart/2005/8/layout/cycle5"/>
    <dgm:cxn modelId="{386917B2-8CC2-4ED9-9D64-6FC6404E6D68}" type="presOf" srcId="{3E04EBF9-6BCF-4C97-97CC-16053D8ADECA}" destId="{D76CEF15-AD37-4FF7-A9D9-F30101483B47}" srcOrd="0" destOrd="0" presId="urn:microsoft.com/office/officeart/2005/8/layout/cycle5"/>
    <dgm:cxn modelId="{3200F796-341B-4F65-A1C9-80C8448CE311}" type="presOf" srcId="{CBBE3567-C6F7-4BAB-9067-FDC8A32F0041}" destId="{191E1915-7B43-453A-9B3B-8BE365BAB7F0}" srcOrd="0" destOrd="0" presId="urn:microsoft.com/office/officeart/2005/8/layout/cycle5"/>
    <dgm:cxn modelId="{C14472BB-5360-4814-978A-93B9A09ABAAD}" type="presParOf" srcId="{5C1B40A2-C95B-481E-9090-4B7BCF3B56CE}" destId="{18E1BD14-653F-47B3-BB46-667C8FB2497F}" srcOrd="0" destOrd="0" presId="urn:microsoft.com/office/officeart/2005/8/layout/cycle5"/>
    <dgm:cxn modelId="{3BCEE4AE-39F6-4CC8-99DB-40C68EE06FE6}" type="presParOf" srcId="{5C1B40A2-C95B-481E-9090-4B7BCF3B56CE}" destId="{63F2586D-5C2A-47F2-8FBF-D647F1535402}" srcOrd="1" destOrd="0" presId="urn:microsoft.com/office/officeart/2005/8/layout/cycle5"/>
    <dgm:cxn modelId="{A57A4301-226E-46C3-B0D6-C7E158F3D508}" type="presParOf" srcId="{5C1B40A2-C95B-481E-9090-4B7BCF3B56CE}" destId="{43434E4B-C4FB-4DAC-9533-71DBE9279538}" srcOrd="2" destOrd="0" presId="urn:microsoft.com/office/officeart/2005/8/layout/cycle5"/>
    <dgm:cxn modelId="{FE22C752-175A-42D6-BE26-2BE7059D4EB8}" type="presParOf" srcId="{5C1B40A2-C95B-481E-9090-4B7BCF3B56CE}" destId="{A54D8CAD-B47B-492A-A92F-69E42EBB0CBD}" srcOrd="3" destOrd="0" presId="urn:microsoft.com/office/officeart/2005/8/layout/cycle5"/>
    <dgm:cxn modelId="{FE4B7E1F-3087-48CB-ADC2-3E13F8ADD5D7}" type="presParOf" srcId="{5C1B40A2-C95B-481E-9090-4B7BCF3B56CE}" destId="{C1BE9F86-1024-42B7-8000-210EB09C538A}" srcOrd="4" destOrd="0" presId="urn:microsoft.com/office/officeart/2005/8/layout/cycle5"/>
    <dgm:cxn modelId="{8108C6BB-7B83-43A2-A2A7-C4CDC2E9A820}" type="presParOf" srcId="{5C1B40A2-C95B-481E-9090-4B7BCF3B56CE}" destId="{F93ECD45-54D8-465B-A0C2-914295F3C5BD}" srcOrd="5" destOrd="0" presId="urn:microsoft.com/office/officeart/2005/8/layout/cycle5"/>
    <dgm:cxn modelId="{98BA6917-4C67-475B-98EC-28C899221A51}" type="presParOf" srcId="{5C1B40A2-C95B-481E-9090-4B7BCF3B56CE}" destId="{D76CEF15-AD37-4FF7-A9D9-F30101483B47}" srcOrd="6" destOrd="0" presId="urn:microsoft.com/office/officeart/2005/8/layout/cycle5"/>
    <dgm:cxn modelId="{8B32CA22-46A6-4E88-BFF5-02C659DA7330}" type="presParOf" srcId="{5C1B40A2-C95B-481E-9090-4B7BCF3B56CE}" destId="{89825730-0866-4745-85D0-1D1DCFBF2A18}" srcOrd="7" destOrd="0" presId="urn:microsoft.com/office/officeart/2005/8/layout/cycle5"/>
    <dgm:cxn modelId="{D609A9BF-07D1-4A59-B7BC-906568159475}" type="presParOf" srcId="{5C1B40A2-C95B-481E-9090-4B7BCF3B56CE}" destId="{DA554C6D-A2BD-4B94-802C-6C55DB9F2BF8}" srcOrd="8" destOrd="0" presId="urn:microsoft.com/office/officeart/2005/8/layout/cycle5"/>
    <dgm:cxn modelId="{3AD8C342-B1AB-4CCB-915E-E5B881C8999E}" type="presParOf" srcId="{5C1B40A2-C95B-481E-9090-4B7BCF3B56CE}" destId="{644BD4D3-8D2A-489F-BC0B-191B4AEF9533}" srcOrd="9" destOrd="0" presId="urn:microsoft.com/office/officeart/2005/8/layout/cycle5"/>
    <dgm:cxn modelId="{30E3E8FB-D8BF-480F-9ABE-79CA6FE83E7A}" type="presParOf" srcId="{5C1B40A2-C95B-481E-9090-4B7BCF3B56CE}" destId="{DAC3B005-4E2A-4348-9B77-486F2914FE10}" srcOrd="10" destOrd="0" presId="urn:microsoft.com/office/officeart/2005/8/layout/cycle5"/>
    <dgm:cxn modelId="{B5C9C855-7F2C-4902-84B3-5AED5C4AEC96}" type="presParOf" srcId="{5C1B40A2-C95B-481E-9090-4B7BCF3B56CE}" destId="{2C814299-90FC-466A-8C27-58BBE7C3AD9B}" srcOrd="11" destOrd="0" presId="urn:microsoft.com/office/officeart/2005/8/layout/cycle5"/>
    <dgm:cxn modelId="{5AB8473C-519D-4CE1-A41B-3CDF7B1B2B0D}" type="presParOf" srcId="{5C1B40A2-C95B-481E-9090-4B7BCF3B56CE}" destId="{03867FA4-A613-4921-92BD-CBD0DE5AF6C1}" srcOrd="12" destOrd="0" presId="urn:microsoft.com/office/officeart/2005/8/layout/cycle5"/>
    <dgm:cxn modelId="{8A03E992-31FD-47A4-B24E-C684DC9860CC}" type="presParOf" srcId="{5C1B40A2-C95B-481E-9090-4B7BCF3B56CE}" destId="{A543EB03-7087-4967-BA16-52B020590675}" srcOrd="13" destOrd="0" presId="urn:microsoft.com/office/officeart/2005/8/layout/cycle5"/>
    <dgm:cxn modelId="{9FB1B9F4-D493-4404-B9F7-670B27611072}" type="presParOf" srcId="{5C1B40A2-C95B-481E-9090-4B7BCF3B56CE}" destId="{191E1915-7B43-453A-9B3B-8BE365BAB7F0}" srcOrd="14" destOrd="0" presId="urn:microsoft.com/office/officeart/2005/8/layout/cycle5"/>
    <dgm:cxn modelId="{D3EFDCA8-7278-4C5E-BE6F-6BFECC5087DA}" type="presParOf" srcId="{5C1B40A2-C95B-481E-9090-4B7BCF3B56CE}" destId="{529DDF86-EE24-4644-BF9F-F7994B1A08DB}" srcOrd="15" destOrd="0" presId="urn:microsoft.com/office/officeart/2005/8/layout/cycle5"/>
    <dgm:cxn modelId="{42D590D9-8FE1-4682-908B-AE235313EEC2}" type="presParOf" srcId="{5C1B40A2-C95B-481E-9090-4B7BCF3B56CE}" destId="{273D6908-0A8E-4F45-889A-67CE25D68E3E}" srcOrd="16" destOrd="0" presId="urn:microsoft.com/office/officeart/2005/8/layout/cycle5"/>
    <dgm:cxn modelId="{00446858-45DE-4363-AB6A-DFD19DD75F91}" type="presParOf" srcId="{5C1B40A2-C95B-481E-9090-4B7BCF3B56CE}" destId="{B61698C4-7017-4D89-87F7-56075D701F9E}" srcOrd="17" destOrd="0" presId="urn:microsoft.com/office/officeart/2005/8/layout/cycle5"/>
    <dgm:cxn modelId="{E0BA06A4-C1B8-4E7C-BC2C-6E9081271435}" type="presParOf" srcId="{5C1B40A2-C95B-481E-9090-4B7BCF3B56CE}" destId="{E20084B0-DED3-4DEB-8998-F77FEE57635D}" srcOrd="18" destOrd="0" presId="urn:microsoft.com/office/officeart/2005/8/layout/cycle5"/>
    <dgm:cxn modelId="{97D1A49A-7891-4342-B58F-D6DD52AD3A0B}" type="presParOf" srcId="{5C1B40A2-C95B-481E-9090-4B7BCF3B56CE}" destId="{284E5A02-1953-4AC1-8DE5-B9171905FABE}" srcOrd="19" destOrd="0" presId="urn:microsoft.com/office/officeart/2005/8/layout/cycle5"/>
    <dgm:cxn modelId="{FD7A108E-7581-4CFD-BA7D-4140CECDE794}" type="presParOf" srcId="{5C1B40A2-C95B-481E-9090-4B7BCF3B56CE}" destId="{37B34B6A-4DCE-4DE3-951A-2EF6B41DAEEC}" srcOrd="20" destOrd="0" presId="urn:microsoft.com/office/officeart/2005/8/layout/cycle5"/>
    <dgm:cxn modelId="{5D3DBD69-9A07-4065-9AB9-5B276D89F31E}" type="presParOf" srcId="{5C1B40A2-C95B-481E-9090-4B7BCF3B56CE}" destId="{26BC9EC0-F33D-4C53-893E-E607BC23B588}" srcOrd="21" destOrd="0" presId="urn:microsoft.com/office/officeart/2005/8/layout/cycle5"/>
    <dgm:cxn modelId="{5B58DFF1-0FD5-47A3-BBB3-CDB50EC606F4}" type="presParOf" srcId="{5C1B40A2-C95B-481E-9090-4B7BCF3B56CE}" destId="{AAF36583-BB7F-476C-A980-E0851D9947DB}" srcOrd="22" destOrd="0" presId="urn:microsoft.com/office/officeart/2005/8/layout/cycle5"/>
    <dgm:cxn modelId="{B6D306A6-5837-43AC-BB01-822E0B176B0F}" type="presParOf" srcId="{5C1B40A2-C95B-481E-9090-4B7BCF3B56CE}" destId="{6B2E63ED-B4B9-4312-8B34-C6298E61E31E}" srcOrd="23" destOrd="0" presId="urn:microsoft.com/office/officeart/2005/8/layout/cycle5"/>
  </dgm:cxnLst>
  <dgm:bg>
    <a:noFill/>
  </dgm:bg>
  <dgm:whole>
    <a:ln w="31750">
      <a:prstDash val="sysDot"/>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925B0C-3644-4AE6-B483-A2716E44970C}" type="doc">
      <dgm:prSet loTypeId="urn:microsoft.com/office/officeart/2008/layout/VerticalCurvedList" loCatId="list" qsTypeId="urn:microsoft.com/office/officeart/2005/8/quickstyle/simple3" qsCatId="simple" csTypeId="urn:microsoft.com/office/officeart/2005/8/colors/accent3_3" csCatId="accent3" phldr="1"/>
      <dgm:spPr/>
      <dgm:t>
        <a:bodyPr/>
        <a:lstStyle/>
        <a:p>
          <a:endParaRPr lang="ru-RU"/>
        </a:p>
      </dgm:t>
    </dgm:pt>
    <dgm:pt modelId="{6075E3E3-4707-4FC8-A609-81D3BD8782E3}">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Бюджетное</a:t>
          </a:r>
          <a:r>
            <a:rPr lang="ru-RU" sz="1800" dirty="0" smtClean="0">
              <a:solidFill>
                <a:srgbClr val="002060"/>
              </a:solidFill>
              <a:latin typeface="Times New Roman" panose="02020603050405020304" pitchFamily="18" charset="0"/>
              <a:cs typeface="Times New Roman" panose="02020603050405020304" pitchFamily="18" charset="0"/>
            </a:rPr>
            <a:t> </a:t>
          </a:r>
          <a:r>
            <a:rPr lang="ru-RU" sz="1800" baseline="0" dirty="0" smtClean="0">
              <a:solidFill>
                <a:srgbClr val="002060"/>
              </a:solidFill>
              <a:latin typeface="Times New Roman" panose="02020603050405020304" pitchFamily="18" charset="0"/>
              <a:cs typeface="Times New Roman" panose="02020603050405020304" pitchFamily="18" charset="0"/>
            </a:rPr>
            <a:t>законодательство</a:t>
          </a:r>
          <a:r>
            <a:rPr lang="ru-RU" sz="1800" dirty="0" smtClean="0">
              <a:solidFill>
                <a:srgbClr val="002060"/>
              </a:solidFill>
              <a:latin typeface="Times New Roman" panose="02020603050405020304" pitchFamily="18" charset="0"/>
              <a:cs typeface="Times New Roman" panose="02020603050405020304" pitchFamily="18" charset="0"/>
            </a:rPr>
            <a:t> </a:t>
          </a:r>
          <a:r>
            <a:rPr lang="ru-RU" sz="1800" baseline="0" dirty="0" smtClean="0">
              <a:solidFill>
                <a:srgbClr val="002060"/>
              </a:solidFill>
              <a:latin typeface="Times New Roman" panose="02020603050405020304" pitchFamily="18" charset="0"/>
              <a:cs typeface="Times New Roman" panose="02020603050405020304" pitchFamily="18" charset="0"/>
            </a:rPr>
            <a:t>Российской Федерации – Федеральный закон №145-ФЗ от 31 июля 1998 года</a:t>
          </a:r>
        </a:p>
      </dgm:t>
    </dgm:pt>
    <dgm:pt modelId="{9A5139E5-A7B2-45BC-8CE5-B4EF0602E54E}" type="parTrans" cxnId="{60931383-FEDC-4E8C-8EA7-72AC7B79F7D7}">
      <dgm:prSet/>
      <dgm:spPr/>
      <dgm:t>
        <a:bodyPr/>
        <a:lstStyle/>
        <a:p>
          <a:endParaRPr lang="ru-RU"/>
        </a:p>
      </dgm:t>
    </dgm:pt>
    <dgm:pt modelId="{A36C632C-61DB-4D17-AC74-3E5E3CA526D5}" type="sibTrans" cxnId="{60931383-FEDC-4E8C-8EA7-72AC7B79F7D7}">
      <dgm:prSet/>
      <dgm:spPr/>
      <dgm:t>
        <a:bodyPr/>
        <a:lstStyle/>
        <a:p>
          <a:endParaRPr lang="ru-RU" dirty="0"/>
        </a:p>
      </dgm:t>
    </dgm:pt>
    <dgm:pt modelId="{D2A575A4-732D-4B0F-B7F9-5E0EFDAAC55B}">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Постановления и распоряжения Правительства Российской Федерации от 3 ноября 2012 №1142, от 10 апреля 2014 №570-р</a:t>
          </a:r>
          <a:endParaRPr lang="ru-RU" sz="1800" baseline="0" dirty="0">
            <a:solidFill>
              <a:srgbClr val="002060"/>
            </a:solidFill>
            <a:latin typeface="Times New Roman" panose="02020603050405020304" pitchFamily="18" charset="0"/>
            <a:cs typeface="Times New Roman" panose="02020603050405020304" pitchFamily="18" charset="0"/>
          </a:endParaRPr>
        </a:p>
      </dgm:t>
    </dgm:pt>
    <dgm:pt modelId="{98852F4E-08FF-443B-975F-7D308D44D082}" type="parTrans" cxnId="{5CB5B0E9-89E0-4A07-AB12-6B74A0E3CD97}">
      <dgm:prSet/>
      <dgm:spPr/>
      <dgm:t>
        <a:bodyPr/>
        <a:lstStyle/>
        <a:p>
          <a:endParaRPr lang="ru-RU"/>
        </a:p>
      </dgm:t>
    </dgm:pt>
    <dgm:pt modelId="{3B52E102-DC53-4B47-ACDC-C29AB79362F4}" type="sibTrans" cxnId="{5CB5B0E9-89E0-4A07-AB12-6B74A0E3CD97}">
      <dgm:prSet/>
      <dgm:spPr/>
      <dgm:t>
        <a:bodyPr/>
        <a:lstStyle/>
        <a:p>
          <a:endParaRPr lang="ru-RU"/>
        </a:p>
      </dgm:t>
    </dgm:pt>
    <dgm:pt modelId="{8BE301A9-7632-4E6C-B5E8-62A3A0E6C7C9}">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Указы Президента Российской Федерации от 7 мая 2012  №596-606, от 21 августа 2012 №1199, от 10 сентября 2012 № 1276, от 28 апреля 2008 №607, от 07 мая 2018 года №204, от 21.07.2020 №474 </a:t>
          </a:r>
        </a:p>
      </dgm:t>
    </dgm:pt>
    <dgm:pt modelId="{EC0C12BA-8670-433B-B6CA-90D23013FF12}" type="parTrans" cxnId="{CFB44FF3-0613-48E8-AF82-05AC33CDE2C3}">
      <dgm:prSet/>
      <dgm:spPr/>
      <dgm:t>
        <a:bodyPr/>
        <a:lstStyle/>
        <a:p>
          <a:endParaRPr lang="ru-RU"/>
        </a:p>
      </dgm:t>
    </dgm:pt>
    <dgm:pt modelId="{31529DF4-2E0A-44C8-9035-38A01D6380EF}" type="sibTrans" cxnId="{CFB44FF3-0613-48E8-AF82-05AC33CDE2C3}">
      <dgm:prSet/>
      <dgm:spPr/>
      <dgm:t>
        <a:bodyPr/>
        <a:lstStyle/>
        <a:p>
          <a:endParaRPr lang="ru-RU"/>
        </a:p>
      </dgm:t>
    </dgm:pt>
    <dgm:pt modelId="{149A6ACB-E92C-420D-8CDA-1E17C73EBE2D}">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Нормативно правовые акты Совета Депутатов и Главы городского округа Лотошино Московской области  </a:t>
          </a:r>
          <a:endParaRPr lang="ru-RU" sz="1800" baseline="0" dirty="0">
            <a:solidFill>
              <a:srgbClr val="002060"/>
            </a:solidFill>
            <a:latin typeface="Times New Roman" panose="02020603050405020304" pitchFamily="18" charset="0"/>
            <a:cs typeface="Times New Roman" panose="02020603050405020304" pitchFamily="18" charset="0"/>
          </a:endParaRPr>
        </a:p>
      </dgm:t>
    </dgm:pt>
    <dgm:pt modelId="{97974D54-AD13-45F4-B305-1CF8E668AC98}" type="parTrans" cxnId="{1E0E5089-EF00-460A-A17C-6E7F2E74FF28}">
      <dgm:prSet/>
      <dgm:spPr/>
      <dgm:t>
        <a:bodyPr/>
        <a:lstStyle/>
        <a:p>
          <a:endParaRPr lang="ru-RU"/>
        </a:p>
      </dgm:t>
    </dgm:pt>
    <dgm:pt modelId="{642914DB-7ECF-45CD-BB40-CEB97E94D313}" type="sibTrans" cxnId="{1E0E5089-EF00-460A-A17C-6E7F2E74FF28}">
      <dgm:prSet/>
      <dgm:spPr/>
      <dgm:t>
        <a:bodyPr/>
        <a:lstStyle/>
        <a:p>
          <a:endParaRPr lang="ru-RU"/>
        </a:p>
      </dgm:t>
    </dgm:pt>
    <dgm:pt modelId="{0D6D8A25-2C95-43CA-857F-DBBCE9BDC155}">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Методические рекомендации МЭФ МО по составлению и исполнению местных бюджетов на основе муниципальных программ</a:t>
          </a:r>
          <a:endParaRPr lang="ru-RU" sz="1800" baseline="0" dirty="0">
            <a:solidFill>
              <a:srgbClr val="002060"/>
            </a:solidFill>
            <a:latin typeface="Times New Roman" panose="02020603050405020304" pitchFamily="18" charset="0"/>
            <a:cs typeface="Times New Roman" panose="02020603050405020304" pitchFamily="18" charset="0"/>
          </a:endParaRPr>
        </a:p>
      </dgm:t>
    </dgm:pt>
    <dgm:pt modelId="{69BFCD75-CE83-4016-8488-CDE0EA15FBA4}" type="parTrans" cxnId="{A928CA5B-C9D6-4742-B0D0-CB3485BB9AF4}">
      <dgm:prSet/>
      <dgm:spPr/>
      <dgm:t>
        <a:bodyPr/>
        <a:lstStyle/>
        <a:p>
          <a:endParaRPr lang="ru-RU"/>
        </a:p>
      </dgm:t>
    </dgm:pt>
    <dgm:pt modelId="{300A4578-7960-4D7B-9DE7-B2B36B3DBA5F}" type="sibTrans" cxnId="{A928CA5B-C9D6-4742-B0D0-CB3485BB9AF4}">
      <dgm:prSet/>
      <dgm:spPr/>
      <dgm:t>
        <a:bodyPr/>
        <a:lstStyle/>
        <a:p>
          <a:endParaRPr lang="ru-RU"/>
        </a:p>
      </dgm:t>
    </dgm:pt>
    <dgm:pt modelId="{660D0333-C3D1-48CF-BCEE-A0DDEEF3EB14}">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Законодательство Российской Федерации и Московской области о налогах и сборах  </a:t>
          </a:r>
        </a:p>
      </dgm:t>
    </dgm:pt>
    <dgm:pt modelId="{326EF935-E437-496D-B869-FB32FA05B59B}" type="parTrans" cxnId="{AA2759F7-A32B-4B7F-939F-CF804C7DCF6C}">
      <dgm:prSet/>
      <dgm:spPr/>
      <dgm:t>
        <a:bodyPr/>
        <a:lstStyle/>
        <a:p>
          <a:endParaRPr lang="ru-RU"/>
        </a:p>
      </dgm:t>
    </dgm:pt>
    <dgm:pt modelId="{19AEE61A-7E41-4382-9429-AF60C31F1DC3}" type="sibTrans" cxnId="{AA2759F7-A32B-4B7F-939F-CF804C7DCF6C}">
      <dgm:prSet/>
      <dgm:spPr/>
      <dgm:t>
        <a:bodyPr/>
        <a:lstStyle/>
        <a:p>
          <a:endParaRPr lang="ru-RU"/>
        </a:p>
      </dgm:t>
    </dgm:pt>
    <dgm:pt modelId="{57805A1F-E0AB-45AE-8B7F-BA294F8384A0}">
      <dgm:prSet custT="1"/>
      <dgm:spPr/>
      <dgm:t>
        <a:bodyPr/>
        <a:lstStyle/>
        <a:p>
          <a:r>
            <a:rPr lang="ru-RU" sz="1800" baseline="0" dirty="0" smtClean="0">
              <a:solidFill>
                <a:srgbClr val="002060"/>
              </a:solidFill>
              <a:latin typeface="Times New Roman" panose="02020603050405020304" pitchFamily="18" charset="0"/>
              <a:cs typeface="Times New Roman" panose="02020603050405020304" pitchFamily="18" charset="0"/>
            </a:rPr>
            <a:t>Федеральный закон от 28 июня 2014 № 172- ФЗ «О стратегическом планировании в Российской Федерации»</a:t>
          </a:r>
          <a:endParaRPr lang="ru-RU" sz="1800" baseline="0" dirty="0">
            <a:solidFill>
              <a:srgbClr val="002060"/>
            </a:solidFill>
            <a:latin typeface="Times New Roman" panose="02020603050405020304" pitchFamily="18" charset="0"/>
            <a:cs typeface="Times New Roman" panose="02020603050405020304" pitchFamily="18" charset="0"/>
          </a:endParaRPr>
        </a:p>
      </dgm:t>
    </dgm:pt>
    <dgm:pt modelId="{3CD8E948-497E-40B0-B23E-E3F21E989F8E}" type="parTrans" cxnId="{524830BF-FE45-4BBA-8EA6-14D36ADEA2A9}">
      <dgm:prSet/>
      <dgm:spPr/>
      <dgm:t>
        <a:bodyPr/>
        <a:lstStyle/>
        <a:p>
          <a:endParaRPr lang="ru-RU"/>
        </a:p>
      </dgm:t>
    </dgm:pt>
    <dgm:pt modelId="{9198F45B-5721-4631-9100-C5F42D3E6F7B}" type="sibTrans" cxnId="{524830BF-FE45-4BBA-8EA6-14D36ADEA2A9}">
      <dgm:prSet/>
      <dgm:spPr/>
      <dgm:t>
        <a:bodyPr/>
        <a:lstStyle/>
        <a:p>
          <a:endParaRPr lang="ru-RU"/>
        </a:p>
      </dgm:t>
    </dgm:pt>
    <dgm:pt modelId="{56A4F1C9-73A2-405A-ADA2-4DE5B90E49BA}" type="pres">
      <dgm:prSet presAssocID="{20925B0C-3644-4AE6-B483-A2716E44970C}" presName="Name0" presStyleCnt="0">
        <dgm:presLayoutVars>
          <dgm:chMax val="7"/>
          <dgm:chPref val="7"/>
          <dgm:dir/>
        </dgm:presLayoutVars>
      </dgm:prSet>
      <dgm:spPr/>
      <dgm:t>
        <a:bodyPr/>
        <a:lstStyle/>
        <a:p>
          <a:endParaRPr lang="ru-RU"/>
        </a:p>
      </dgm:t>
    </dgm:pt>
    <dgm:pt modelId="{C5A17E2A-D912-498E-9DEA-B8F96A7ADCA8}" type="pres">
      <dgm:prSet presAssocID="{20925B0C-3644-4AE6-B483-A2716E44970C}" presName="Name1" presStyleCnt="0"/>
      <dgm:spPr/>
      <dgm:t>
        <a:bodyPr/>
        <a:lstStyle/>
        <a:p>
          <a:endParaRPr lang="ru-RU"/>
        </a:p>
      </dgm:t>
    </dgm:pt>
    <dgm:pt modelId="{64089763-5641-47D9-9F30-0C2045D082A9}" type="pres">
      <dgm:prSet presAssocID="{20925B0C-3644-4AE6-B483-A2716E44970C}" presName="cycle" presStyleCnt="0"/>
      <dgm:spPr/>
      <dgm:t>
        <a:bodyPr/>
        <a:lstStyle/>
        <a:p>
          <a:endParaRPr lang="ru-RU"/>
        </a:p>
      </dgm:t>
    </dgm:pt>
    <dgm:pt modelId="{1E3EF0E9-E483-42BC-9DB1-A49844D292C8}" type="pres">
      <dgm:prSet presAssocID="{20925B0C-3644-4AE6-B483-A2716E44970C}" presName="srcNode" presStyleLbl="node1" presStyleIdx="0" presStyleCnt="7"/>
      <dgm:spPr/>
      <dgm:t>
        <a:bodyPr/>
        <a:lstStyle/>
        <a:p>
          <a:endParaRPr lang="ru-RU"/>
        </a:p>
      </dgm:t>
    </dgm:pt>
    <dgm:pt modelId="{C32DECE0-4BA4-4E4E-A718-FA7E90D1158D}" type="pres">
      <dgm:prSet presAssocID="{20925B0C-3644-4AE6-B483-A2716E44970C}" presName="conn" presStyleLbl="parChTrans1D2" presStyleIdx="0" presStyleCnt="1"/>
      <dgm:spPr/>
      <dgm:t>
        <a:bodyPr/>
        <a:lstStyle/>
        <a:p>
          <a:endParaRPr lang="ru-RU"/>
        </a:p>
      </dgm:t>
    </dgm:pt>
    <dgm:pt modelId="{3249F118-C882-4CCF-ACA0-578B74134ECE}" type="pres">
      <dgm:prSet presAssocID="{20925B0C-3644-4AE6-B483-A2716E44970C}" presName="extraNode" presStyleLbl="node1" presStyleIdx="0" presStyleCnt="7"/>
      <dgm:spPr/>
      <dgm:t>
        <a:bodyPr/>
        <a:lstStyle/>
        <a:p>
          <a:endParaRPr lang="ru-RU"/>
        </a:p>
      </dgm:t>
    </dgm:pt>
    <dgm:pt modelId="{D85BB5F4-484C-4B8E-87F3-4488407C1BF6}" type="pres">
      <dgm:prSet presAssocID="{20925B0C-3644-4AE6-B483-A2716E44970C}" presName="dstNode" presStyleLbl="node1" presStyleIdx="0" presStyleCnt="7"/>
      <dgm:spPr/>
      <dgm:t>
        <a:bodyPr/>
        <a:lstStyle/>
        <a:p>
          <a:endParaRPr lang="ru-RU"/>
        </a:p>
      </dgm:t>
    </dgm:pt>
    <dgm:pt modelId="{556AFEF5-3F6F-43FE-961F-5A03D8F2F7E2}" type="pres">
      <dgm:prSet presAssocID="{6075E3E3-4707-4FC8-A609-81D3BD8782E3}" presName="text_1" presStyleLbl="node1" presStyleIdx="0" presStyleCnt="7" custScaleX="99415" custScaleY="126522" custLinFactNeighborX="-1467" custLinFactNeighborY="-21688">
        <dgm:presLayoutVars>
          <dgm:bulletEnabled val="1"/>
        </dgm:presLayoutVars>
      </dgm:prSet>
      <dgm:spPr/>
      <dgm:t>
        <a:bodyPr/>
        <a:lstStyle/>
        <a:p>
          <a:endParaRPr lang="ru-RU"/>
        </a:p>
      </dgm:t>
    </dgm:pt>
    <dgm:pt modelId="{C46DA4E7-E82E-4D30-B8D1-05C769F0D997}" type="pres">
      <dgm:prSet presAssocID="{6075E3E3-4707-4FC8-A609-81D3BD8782E3}" presName="accent_1" presStyleCnt="0"/>
      <dgm:spPr/>
      <dgm:t>
        <a:bodyPr/>
        <a:lstStyle/>
        <a:p>
          <a:endParaRPr lang="ru-RU"/>
        </a:p>
      </dgm:t>
    </dgm:pt>
    <dgm:pt modelId="{79E9BCAE-4DDE-4FBE-9B3B-32FDB1E10018}" type="pres">
      <dgm:prSet presAssocID="{6075E3E3-4707-4FC8-A609-81D3BD8782E3}" presName="accentRepeatNode" presStyleLbl="solidFgAcc1" presStyleIdx="0" presStyleCnt="7" custLinFactNeighborX="-13674" custLinFactNeighborY="-17959">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1"/>
          <a:stretch>
            <a:fillRect/>
          </a:stretch>
        </a:blipFill>
      </dgm:spPr>
      <dgm:t>
        <a:bodyPr/>
        <a:lstStyle/>
        <a:p>
          <a:endParaRPr lang="ru-RU"/>
        </a:p>
      </dgm:t>
    </dgm:pt>
    <dgm:pt modelId="{33EF65C2-82A5-401C-BEB7-640C0DB4EB45}" type="pres">
      <dgm:prSet presAssocID="{8BE301A9-7632-4E6C-B5E8-62A3A0E6C7C9}" presName="text_2" presStyleLbl="node1" presStyleIdx="1" presStyleCnt="7" custScaleX="98427" custScaleY="150195" custLinFactNeighborX="-493" custLinFactNeighborY="20941">
        <dgm:presLayoutVars>
          <dgm:bulletEnabled val="1"/>
        </dgm:presLayoutVars>
      </dgm:prSet>
      <dgm:spPr/>
      <dgm:t>
        <a:bodyPr/>
        <a:lstStyle/>
        <a:p>
          <a:endParaRPr lang="ru-RU"/>
        </a:p>
      </dgm:t>
    </dgm:pt>
    <dgm:pt modelId="{E995B9B0-5AF5-49FB-9C07-C1D7CA293820}" type="pres">
      <dgm:prSet presAssocID="{8BE301A9-7632-4E6C-B5E8-62A3A0E6C7C9}" presName="accent_2" presStyleCnt="0"/>
      <dgm:spPr/>
      <dgm:t>
        <a:bodyPr/>
        <a:lstStyle/>
        <a:p>
          <a:endParaRPr lang="ru-RU"/>
        </a:p>
      </dgm:t>
    </dgm:pt>
    <dgm:pt modelId="{A6F1FD4C-BBD7-41A7-803C-E1147161483A}" type="pres">
      <dgm:prSet presAssocID="{8BE301A9-7632-4E6C-B5E8-62A3A0E6C7C9}" presName="accentRepeatNode" presStyleLbl="solidFgAcc1" presStyleIdx="1" presStyleCnt="7" custScaleX="123908" custScaleY="122423" custLinFactNeighborX="-1815" custLinFactNeighborY="17886">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1"/>
          <a:stretch>
            <a:fillRect/>
          </a:stretch>
        </a:blipFill>
      </dgm:spPr>
      <dgm:t>
        <a:bodyPr/>
        <a:lstStyle/>
        <a:p>
          <a:endParaRPr lang="ru-RU"/>
        </a:p>
      </dgm:t>
    </dgm:pt>
    <dgm:pt modelId="{ABBF2E3B-4FFC-48C4-BB1A-0ED31BE4D313}" type="pres">
      <dgm:prSet presAssocID="{D2A575A4-732D-4B0F-B7F9-5E0EFDAAC55B}" presName="text_3" presStyleLbl="node1" presStyleIdx="2" presStyleCnt="7" custScaleX="95928" custScaleY="136290" custLinFactY="89217" custLinFactNeighborX="831" custLinFactNeighborY="100000">
        <dgm:presLayoutVars>
          <dgm:bulletEnabled val="1"/>
        </dgm:presLayoutVars>
      </dgm:prSet>
      <dgm:spPr/>
      <dgm:t>
        <a:bodyPr/>
        <a:lstStyle/>
        <a:p>
          <a:endParaRPr lang="ru-RU"/>
        </a:p>
      </dgm:t>
    </dgm:pt>
    <dgm:pt modelId="{C03C8E2A-7C12-49FD-B43D-A0B9A66CBEA9}" type="pres">
      <dgm:prSet presAssocID="{D2A575A4-732D-4B0F-B7F9-5E0EFDAAC55B}" presName="accent_3" presStyleCnt="0"/>
      <dgm:spPr/>
      <dgm:t>
        <a:bodyPr/>
        <a:lstStyle/>
        <a:p>
          <a:endParaRPr lang="ru-RU"/>
        </a:p>
      </dgm:t>
    </dgm:pt>
    <dgm:pt modelId="{6C926FC9-5207-41FE-9451-533B7013EEAA}" type="pres">
      <dgm:prSet presAssocID="{D2A575A4-732D-4B0F-B7F9-5E0EFDAAC55B}" presName="accentRepeatNode" presStyleLbl="solidFgAcc1" presStyleIdx="2" presStyleCnt="7" custLinFactNeighborX="-17294" custLinFactNeighborY="31396"/>
      <dgm:spPr/>
      <dgm:t>
        <a:bodyPr/>
        <a:lstStyle/>
        <a:p>
          <a:endParaRPr lang="ru-RU"/>
        </a:p>
      </dgm:t>
    </dgm:pt>
    <dgm:pt modelId="{34018CBE-49FE-44FE-8FDB-9D689DD85C76}" type="pres">
      <dgm:prSet presAssocID="{57805A1F-E0AB-45AE-8B7F-BA294F8384A0}" presName="text_4" presStyleLbl="node1" presStyleIdx="3" presStyleCnt="7" custScaleX="99052" custScaleY="117675" custLinFactY="-26005" custLinFactNeighborX="-1241" custLinFactNeighborY="-100000">
        <dgm:presLayoutVars>
          <dgm:bulletEnabled val="1"/>
        </dgm:presLayoutVars>
      </dgm:prSet>
      <dgm:spPr/>
      <dgm:t>
        <a:bodyPr/>
        <a:lstStyle/>
        <a:p>
          <a:endParaRPr lang="ru-RU"/>
        </a:p>
      </dgm:t>
    </dgm:pt>
    <dgm:pt modelId="{8B29E176-CB4B-46D9-9CE3-623611BBF259}" type="pres">
      <dgm:prSet presAssocID="{57805A1F-E0AB-45AE-8B7F-BA294F8384A0}" presName="accent_4" presStyleCnt="0"/>
      <dgm:spPr/>
    </dgm:pt>
    <dgm:pt modelId="{A54A1981-F295-47B1-BA17-369F71676F18}" type="pres">
      <dgm:prSet presAssocID="{57805A1F-E0AB-45AE-8B7F-BA294F8384A0}" presName="accentRepeatNode" presStyleLbl="solidFgAcc1" presStyleIdx="3" presStyleCnt="7" custFlipVert="1" custFlipHor="0" custScaleX="28286" custScaleY="49665" custLinFactNeighborX="-3046" custLinFactNeighborY="33691"/>
      <dgm:spPr>
        <a:prstGeom prst="flowChartConnector">
          <a:avLst/>
        </a:prstGeom>
      </dgm:spPr>
      <dgm:t>
        <a:bodyPr/>
        <a:lstStyle/>
        <a:p>
          <a:endParaRPr lang="ru-RU"/>
        </a:p>
      </dgm:t>
    </dgm:pt>
    <dgm:pt modelId="{294E9B3E-C859-4E83-B81C-E2E47B08CAC3}" type="pres">
      <dgm:prSet presAssocID="{660D0333-C3D1-48CF-BCEE-A0DDEEF3EB14}" presName="text_5" presStyleLbl="node1" presStyleIdx="4" presStyleCnt="7" custScaleX="97148" custScaleY="112422" custLinFactNeighborX="222" custLinFactNeighborY="37464">
        <dgm:presLayoutVars>
          <dgm:bulletEnabled val="1"/>
        </dgm:presLayoutVars>
      </dgm:prSet>
      <dgm:spPr/>
      <dgm:t>
        <a:bodyPr/>
        <a:lstStyle/>
        <a:p>
          <a:endParaRPr lang="ru-RU"/>
        </a:p>
      </dgm:t>
    </dgm:pt>
    <dgm:pt modelId="{3B28B3D2-9E65-42FC-BB4D-DB360DFCD93D}" type="pres">
      <dgm:prSet presAssocID="{660D0333-C3D1-48CF-BCEE-A0DDEEF3EB14}" presName="accent_5" presStyleCnt="0"/>
      <dgm:spPr/>
      <dgm:t>
        <a:bodyPr/>
        <a:lstStyle/>
        <a:p>
          <a:endParaRPr lang="ru-RU"/>
        </a:p>
      </dgm:t>
    </dgm:pt>
    <dgm:pt modelId="{949AC2A6-CD90-4D44-84C5-E8EE31E6FA93}" type="pres">
      <dgm:prSet presAssocID="{660D0333-C3D1-48CF-BCEE-A0DDEEF3EB14}" presName="accentRepeatNode" presStyleLbl="solidFgAcc1" presStyleIdx="4" presStyleCnt="7" custLinFactNeighborX="7687" custLinFactNeighborY="24329">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2"/>
          <a:stretch>
            <a:fillRect/>
          </a:stretch>
        </a:blipFill>
      </dgm:spPr>
      <dgm:t>
        <a:bodyPr/>
        <a:lstStyle/>
        <a:p>
          <a:endParaRPr lang="ru-RU"/>
        </a:p>
      </dgm:t>
    </dgm:pt>
    <dgm:pt modelId="{5A0CBBB0-1606-4723-8C2A-CAE58EECC452}" type="pres">
      <dgm:prSet presAssocID="{149A6ACB-E92C-420D-8CDA-1E17C73EBE2D}" presName="text_6" presStyleLbl="node1" presStyleIdx="5" presStyleCnt="7" custAng="0" custScaleX="97625" custScaleY="102510" custLinFactNeighborX="111" custLinFactNeighborY="20687">
        <dgm:presLayoutVars>
          <dgm:bulletEnabled val="1"/>
        </dgm:presLayoutVars>
      </dgm:prSet>
      <dgm:spPr/>
      <dgm:t>
        <a:bodyPr/>
        <a:lstStyle/>
        <a:p>
          <a:endParaRPr lang="ru-RU"/>
        </a:p>
      </dgm:t>
    </dgm:pt>
    <dgm:pt modelId="{86F5BA0D-F85F-4A03-B4EF-B3D1CC86B502}" type="pres">
      <dgm:prSet presAssocID="{149A6ACB-E92C-420D-8CDA-1E17C73EBE2D}" presName="accent_6" presStyleCnt="0"/>
      <dgm:spPr/>
      <dgm:t>
        <a:bodyPr/>
        <a:lstStyle/>
        <a:p>
          <a:endParaRPr lang="ru-RU"/>
        </a:p>
      </dgm:t>
    </dgm:pt>
    <dgm:pt modelId="{79B217AD-6FF1-4D1F-9A9D-87B383E2D2D4}" type="pres">
      <dgm:prSet presAssocID="{149A6ACB-E92C-420D-8CDA-1E17C73EBE2D}" presName="accentRepeatNode" presStyleLbl="solidFgAcc1" presStyleIdx="5" presStyleCnt="7" custScaleX="96125" custScaleY="90311" custLinFactNeighborX="20469" custLinFactNeighborY="10171">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3"/>
          <a:stretch>
            <a:fillRect/>
          </a:stretch>
        </a:blipFill>
      </dgm:spPr>
      <dgm:t>
        <a:bodyPr/>
        <a:lstStyle/>
        <a:p>
          <a:endParaRPr lang="ru-RU"/>
        </a:p>
      </dgm:t>
    </dgm:pt>
    <dgm:pt modelId="{16E166DD-9061-4EA9-892B-E16B3064797B}" type="pres">
      <dgm:prSet presAssocID="{0D6D8A25-2C95-43CA-857F-DBBCE9BDC155}" presName="text_7" presStyleLbl="node1" presStyleIdx="6" presStyleCnt="7" custScaleX="94873" custScaleY="125794" custLinFactNeighborX="1387" custLinFactNeighborY="11346">
        <dgm:presLayoutVars>
          <dgm:bulletEnabled val="1"/>
        </dgm:presLayoutVars>
      </dgm:prSet>
      <dgm:spPr/>
      <dgm:t>
        <a:bodyPr/>
        <a:lstStyle/>
        <a:p>
          <a:endParaRPr lang="ru-RU"/>
        </a:p>
      </dgm:t>
    </dgm:pt>
    <dgm:pt modelId="{3C06CEF9-F30D-4848-9A6E-F027B123B850}" type="pres">
      <dgm:prSet presAssocID="{0D6D8A25-2C95-43CA-857F-DBBCE9BDC155}" presName="accent_7" presStyleCnt="0"/>
      <dgm:spPr/>
      <dgm:t>
        <a:bodyPr/>
        <a:lstStyle/>
        <a:p>
          <a:endParaRPr lang="ru-RU"/>
        </a:p>
      </dgm:t>
    </dgm:pt>
    <dgm:pt modelId="{21989F83-A471-4F6C-A92F-F48CA5DE471A}" type="pres">
      <dgm:prSet presAssocID="{0D6D8A25-2C95-43CA-857F-DBBCE9BDC155}" presName="accentRepeatNode" presStyleLbl="solidFgAcc1" presStyleIdx="6" presStyleCnt="7" custLinFactNeighborX="55592" custLinFactNeighborY="8384">
        <dgm:style>
          <a:lnRef idx="2">
            <a:schemeClr val="accent3"/>
          </a:lnRef>
          <a:fillRef idx="1">
            <a:schemeClr val="lt1"/>
          </a:fillRef>
          <a:effectRef idx="0">
            <a:schemeClr val="accent3"/>
          </a:effectRef>
          <a:fontRef idx="minor">
            <a:schemeClr val="dk1"/>
          </a:fontRef>
        </dgm:style>
      </dgm:prSet>
      <dgm:spPr>
        <a:blipFill rotWithShape="0">
          <a:blip xmlns:r="http://schemas.openxmlformats.org/officeDocument/2006/relationships" r:embed="rId4"/>
          <a:stretch>
            <a:fillRect/>
          </a:stretch>
        </a:blipFill>
      </dgm:spPr>
      <dgm:t>
        <a:bodyPr/>
        <a:lstStyle/>
        <a:p>
          <a:endParaRPr lang="ru-RU"/>
        </a:p>
      </dgm:t>
    </dgm:pt>
  </dgm:ptLst>
  <dgm:cxnLst>
    <dgm:cxn modelId="{CFB44FF3-0613-48E8-AF82-05AC33CDE2C3}" srcId="{20925B0C-3644-4AE6-B483-A2716E44970C}" destId="{8BE301A9-7632-4E6C-B5E8-62A3A0E6C7C9}" srcOrd="1" destOrd="0" parTransId="{EC0C12BA-8670-433B-B6CA-90D23013FF12}" sibTransId="{31529DF4-2E0A-44C8-9035-38A01D6380EF}"/>
    <dgm:cxn modelId="{A928CA5B-C9D6-4742-B0D0-CB3485BB9AF4}" srcId="{20925B0C-3644-4AE6-B483-A2716E44970C}" destId="{0D6D8A25-2C95-43CA-857F-DBBCE9BDC155}" srcOrd="6" destOrd="0" parTransId="{69BFCD75-CE83-4016-8488-CDE0EA15FBA4}" sibTransId="{300A4578-7960-4D7B-9DE7-B2B36B3DBA5F}"/>
    <dgm:cxn modelId="{5D618CCF-53A0-475D-BAB1-DFD6304AB2E6}" type="presOf" srcId="{660D0333-C3D1-48CF-BCEE-A0DDEEF3EB14}" destId="{294E9B3E-C859-4E83-B81C-E2E47B08CAC3}" srcOrd="0" destOrd="0" presId="urn:microsoft.com/office/officeart/2008/layout/VerticalCurvedList"/>
    <dgm:cxn modelId="{C10B82AE-5650-4B0A-B324-3132D8EB8BD0}" type="presOf" srcId="{D2A575A4-732D-4B0F-B7F9-5E0EFDAAC55B}" destId="{ABBF2E3B-4FFC-48C4-BB1A-0ED31BE4D313}" srcOrd="0" destOrd="0" presId="urn:microsoft.com/office/officeart/2008/layout/VerticalCurvedList"/>
    <dgm:cxn modelId="{414CAAA3-3537-45E2-A3C9-5EAFE99D24E6}" type="presOf" srcId="{20925B0C-3644-4AE6-B483-A2716E44970C}" destId="{56A4F1C9-73A2-405A-ADA2-4DE5B90E49BA}" srcOrd="0" destOrd="0" presId="urn:microsoft.com/office/officeart/2008/layout/VerticalCurvedList"/>
    <dgm:cxn modelId="{AA2759F7-A32B-4B7F-939F-CF804C7DCF6C}" srcId="{20925B0C-3644-4AE6-B483-A2716E44970C}" destId="{660D0333-C3D1-48CF-BCEE-A0DDEEF3EB14}" srcOrd="4" destOrd="0" parTransId="{326EF935-E437-496D-B869-FB32FA05B59B}" sibTransId="{19AEE61A-7E41-4382-9429-AF60C31F1DC3}"/>
    <dgm:cxn modelId="{70292C4A-7A0B-46DF-BBAF-E163C9CF0CF9}" type="presOf" srcId="{A36C632C-61DB-4D17-AC74-3E5E3CA526D5}" destId="{C32DECE0-4BA4-4E4E-A718-FA7E90D1158D}" srcOrd="0" destOrd="0" presId="urn:microsoft.com/office/officeart/2008/layout/VerticalCurvedList"/>
    <dgm:cxn modelId="{B8491DB4-158A-40F1-AF04-3C582A297C78}" type="presOf" srcId="{6075E3E3-4707-4FC8-A609-81D3BD8782E3}" destId="{556AFEF5-3F6F-43FE-961F-5A03D8F2F7E2}" srcOrd="0" destOrd="0" presId="urn:microsoft.com/office/officeart/2008/layout/VerticalCurvedList"/>
    <dgm:cxn modelId="{40F1DF82-6BC7-49D5-87FD-47CDBDF7D77B}" type="presOf" srcId="{57805A1F-E0AB-45AE-8B7F-BA294F8384A0}" destId="{34018CBE-49FE-44FE-8FDB-9D689DD85C76}" srcOrd="0" destOrd="0" presId="urn:microsoft.com/office/officeart/2008/layout/VerticalCurvedList"/>
    <dgm:cxn modelId="{F039CB8E-ACEB-4F97-9A7B-5D1A750C94CF}" type="presOf" srcId="{8BE301A9-7632-4E6C-B5E8-62A3A0E6C7C9}" destId="{33EF65C2-82A5-401C-BEB7-640C0DB4EB45}" srcOrd="0" destOrd="0" presId="urn:microsoft.com/office/officeart/2008/layout/VerticalCurvedList"/>
    <dgm:cxn modelId="{1E0E5089-EF00-460A-A17C-6E7F2E74FF28}" srcId="{20925B0C-3644-4AE6-B483-A2716E44970C}" destId="{149A6ACB-E92C-420D-8CDA-1E17C73EBE2D}" srcOrd="5" destOrd="0" parTransId="{97974D54-AD13-45F4-B305-1CF8E668AC98}" sibTransId="{642914DB-7ECF-45CD-BB40-CEB97E94D313}"/>
    <dgm:cxn modelId="{06A86834-1198-4029-8E84-8B03DA00FAE7}" type="presOf" srcId="{149A6ACB-E92C-420D-8CDA-1E17C73EBE2D}" destId="{5A0CBBB0-1606-4723-8C2A-CAE58EECC452}" srcOrd="0" destOrd="0" presId="urn:microsoft.com/office/officeart/2008/layout/VerticalCurvedList"/>
    <dgm:cxn modelId="{60931383-FEDC-4E8C-8EA7-72AC7B79F7D7}" srcId="{20925B0C-3644-4AE6-B483-A2716E44970C}" destId="{6075E3E3-4707-4FC8-A609-81D3BD8782E3}" srcOrd="0" destOrd="0" parTransId="{9A5139E5-A7B2-45BC-8CE5-B4EF0602E54E}" sibTransId="{A36C632C-61DB-4D17-AC74-3E5E3CA526D5}"/>
    <dgm:cxn modelId="{C1CCFDDB-160C-45B2-824C-5623AD613D9D}" type="presOf" srcId="{0D6D8A25-2C95-43CA-857F-DBBCE9BDC155}" destId="{16E166DD-9061-4EA9-892B-E16B3064797B}" srcOrd="0" destOrd="0" presId="urn:microsoft.com/office/officeart/2008/layout/VerticalCurvedList"/>
    <dgm:cxn modelId="{524830BF-FE45-4BBA-8EA6-14D36ADEA2A9}" srcId="{20925B0C-3644-4AE6-B483-A2716E44970C}" destId="{57805A1F-E0AB-45AE-8B7F-BA294F8384A0}" srcOrd="3" destOrd="0" parTransId="{3CD8E948-497E-40B0-B23E-E3F21E989F8E}" sibTransId="{9198F45B-5721-4631-9100-C5F42D3E6F7B}"/>
    <dgm:cxn modelId="{5CB5B0E9-89E0-4A07-AB12-6B74A0E3CD97}" srcId="{20925B0C-3644-4AE6-B483-A2716E44970C}" destId="{D2A575A4-732D-4B0F-B7F9-5E0EFDAAC55B}" srcOrd="2" destOrd="0" parTransId="{98852F4E-08FF-443B-975F-7D308D44D082}" sibTransId="{3B52E102-DC53-4B47-ACDC-C29AB79362F4}"/>
    <dgm:cxn modelId="{54B1281B-CF2F-4DF9-89FA-B27471DB1573}" type="presParOf" srcId="{56A4F1C9-73A2-405A-ADA2-4DE5B90E49BA}" destId="{C5A17E2A-D912-498E-9DEA-B8F96A7ADCA8}" srcOrd="0" destOrd="0" presId="urn:microsoft.com/office/officeart/2008/layout/VerticalCurvedList"/>
    <dgm:cxn modelId="{C02F8A28-80F4-40A0-9D07-6B648D79F422}" type="presParOf" srcId="{C5A17E2A-D912-498E-9DEA-B8F96A7ADCA8}" destId="{64089763-5641-47D9-9F30-0C2045D082A9}" srcOrd="0" destOrd="0" presId="urn:microsoft.com/office/officeart/2008/layout/VerticalCurvedList"/>
    <dgm:cxn modelId="{CC9906EC-CBA9-4AE8-A05A-57F8A9637308}" type="presParOf" srcId="{64089763-5641-47D9-9F30-0C2045D082A9}" destId="{1E3EF0E9-E483-42BC-9DB1-A49844D292C8}" srcOrd="0" destOrd="0" presId="urn:microsoft.com/office/officeart/2008/layout/VerticalCurvedList"/>
    <dgm:cxn modelId="{EDD89185-1145-43E1-B332-75181FDB6821}" type="presParOf" srcId="{64089763-5641-47D9-9F30-0C2045D082A9}" destId="{C32DECE0-4BA4-4E4E-A718-FA7E90D1158D}" srcOrd="1" destOrd="0" presId="urn:microsoft.com/office/officeart/2008/layout/VerticalCurvedList"/>
    <dgm:cxn modelId="{7395A8B8-A611-4661-82BB-4CEAA33E0C93}" type="presParOf" srcId="{64089763-5641-47D9-9F30-0C2045D082A9}" destId="{3249F118-C882-4CCF-ACA0-578B74134ECE}" srcOrd="2" destOrd="0" presId="urn:microsoft.com/office/officeart/2008/layout/VerticalCurvedList"/>
    <dgm:cxn modelId="{9D2525DF-47D4-4FF8-A379-4E833F67C982}" type="presParOf" srcId="{64089763-5641-47D9-9F30-0C2045D082A9}" destId="{D85BB5F4-484C-4B8E-87F3-4488407C1BF6}" srcOrd="3" destOrd="0" presId="urn:microsoft.com/office/officeart/2008/layout/VerticalCurvedList"/>
    <dgm:cxn modelId="{F9991A30-284C-49BE-AEA4-0AF538AA233E}" type="presParOf" srcId="{C5A17E2A-D912-498E-9DEA-B8F96A7ADCA8}" destId="{556AFEF5-3F6F-43FE-961F-5A03D8F2F7E2}" srcOrd="1" destOrd="0" presId="urn:microsoft.com/office/officeart/2008/layout/VerticalCurvedList"/>
    <dgm:cxn modelId="{DC3E1329-0A60-4ADC-AC97-F94EE3527695}" type="presParOf" srcId="{C5A17E2A-D912-498E-9DEA-B8F96A7ADCA8}" destId="{C46DA4E7-E82E-4D30-B8D1-05C769F0D997}" srcOrd="2" destOrd="0" presId="urn:microsoft.com/office/officeart/2008/layout/VerticalCurvedList"/>
    <dgm:cxn modelId="{4515B7DE-C9CB-40B7-AD00-321ACC2620C7}" type="presParOf" srcId="{C46DA4E7-E82E-4D30-B8D1-05C769F0D997}" destId="{79E9BCAE-4DDE-4FBE-9B3B-32FDB1E10018}" srcOrd="0" destOrd="0" presId="urn:microsoft.com/office/officeart/2008/layout/VerticalCurvedList"/>
    <dgm:cxn modelId="{B0A2EA11-31C3-4EA1-B519-89CCA1D23CD9}" type="presParOf" srcId="{C5A17E2A-D912-498E-9DEA-B8F96A7ADCA8}" destId="{33EF65C2-82A5-401C-BEB7-640C0DB4EB45}" srcOrd="3" destOrd="0" presId="urn:microsoft.com/office/officeart/2008/layout/VerticalCurvedList"/>
    <dgm:cxn modelId="{29040E5B-386E-47E4-A41C-1BBF17DDC778}" type="presParOf" srcId="{C5A17E2A-D912-498E-9DEA-B8F96A7ADCA8}" destId="{E995B9B0-5AF5-49FB-9C07-C1D7CA293820}" srcOrd="4" destOrd="0" presId="urn:microsoft.com/office/officeart/2008/layout/VerticalCurvedList"/>
    <dgm:cxn modelId="{863F59C1-203A-41DA-8C07-0A24F25C1A60}" type="presParOf" srcId="{E995B9B0-5AF5-49FB-9C07-C1D7CA293820}" destId="{A6F1FD4C-BBD7-41A7-803C-E1147161483A}" srcOrd="0" destOrd="0" presId="urn:microsoft.com/office/officeart/2008/layout/VerticalCurvedList"/>
    <dgm:cxn modelId="{D9C86265-A172-421D-BF6E-36145072B07B}" type="presParOf" srcId="{C5A17E2A-D912-498E-9DEA-B8F96A7ADCA8}" destId="{ABBF2E3B-4FFC-48C4-BB1A-0ED31BE4D313}" srcOrd="5" destOrd="0" presId="urn:microsoft.com/office/officeart/2008/layout/VerticalCurvedList"/>
    <dgm:cxn modelId="{AF4117D6-A3B9-49EC-99A2-517DE74F8AD3}" type="presParOf" srcId="{C5A17E2A-D912-498E-9DEA-B8F96A7ADCA8}" destId="{C03C8E2A-7C12-49FD-B43D-A0B9A66CBEA9}" srcOrd="6" destOrd="0" presId="urn:microsoft.com/office/officeart/2008/layout/VerticalCurvedList"/>
    <dgm:cxn modelId="{D50F98B8-9425-496F-BDBD-E6DFC87EBC0F}" type="presParOf" srcId="{C03C8E2A-7C12-49FD-B43D-A0B9A66CBEA9}" destId="{6C926FC9-5207-41FE-9451-533B7013EEAA}" srcOrd="0" destOrd="0" presId="urn:microsoft.com/office/officeart/2008/layout/VerticalCurvedList"/>
    <dgm:cxn modelId="{07F0AD7C-7D68-4971-976D-6348AE42860E}" type="presParOf" srcId="{C5A17E2A-D912-498E-9DEA-B8F96A7ADCA8}" destId="{34018CBE-49FE-44FE-8FDB-9D689DD85C76}" srcOrd="7" destOrd="0" presId="urn:microsoft.com/office/officeart/2008/layout/VerticalCurvedList"/>
    <dgm:cxn modelId="{174E2A36-81E2-4586-8E03-E8EAEB581FCE}" type="presParOf" srcId="{C5A17E2A-D912-498E-9DEA-B8F96A7ADCA8}" destId="{8B29E176-CB4B-46D9-9CE3-623611BBF259}" srcOrd="8" destOrd="0" presId="urn:microsoft.com/office/officeart/2008/layout/VerticalCurvedList"/>
    <dgm:cxn modelId="{C188CE1B-BCF2-474B-9BB0-F5661DA3CCEA}" type="presParOf" srcId="{8B29E176-CB4B-46D9-9CE3-623611BBF259}" destId="{A54A1981-F295-47B1-BA17-369F71676F18}" srcOrd="0" destOrd="0" presId="urn:microsoft.com/office/officeart/2008/layout/VerticalCurvedList"/>
    <dgm:cxn modelId="{6362D4DE-6E74-4E25-9242-658C5E9C63A9}" type="presParOf" srcId="{C5A17E2A-D912-498E-9DEA-B8F96A7ADCA8}" destId="{294E9B3E-C859-4E83-B81C-E2E47B08CAC3}" srcOrd="9" destOrd="0" presId="urn:microsoft.com/office/officeart/2008/layout/VerticalCurvedList"/>
    <dgm:cxn modelId="{588AEE2D-09CE-4C16-9564-5294D8C49DF9}" type="presParOf" srcId="{C5A17E2A-D912-498E-9DEA-B8F96A7ADCA8}" destId="{3B28B3D2-9E65-42FC-BB4D-DB360DFCD93D}" srcOrd="10" destOrd="0" presId="urn:microsoft.com/office/officeart/2008/layout/VerticalCurvedList"/>
    <dgm:cxn modelId="{7577435D-ABF1-4163-9E8B-BC11E21E2B86}" type="presParOf" srcId="{3B28B3D2-9E65-42FC-BB4D-DB360DFCD93D}" destId="{949AC2A6-CD90-4D44-84C5-E8EE31E6FA93}" srcOrd="0" destOrd="0" presId="urn:microsoft.com/office/officeart/2008/layout/VerticalCurvedList"/>
    <dgm:cxn modelId="{93A24AFC-7732-4515-872C-9D6DF62EE63A}" type="presParOf" srcId="{C5A17E2A-D912-498E-9DEA-B8F96A7ADCA8}" destId="{5A0CBBB0-1606-4723-8C2A-CAE58EECC452}" srcOrd="11" destOrd="0" presId="urn:microsoft.com/office/officeart/2008/layout/VerticalCurvedList"/>
    <dgm:cxn modelId="{7F55D433-568A-4177-84A6-3015DAD62CCC}" type="presParOf" srcId="{C5A17E2A-D912-498E-9DEA-B8F96A7ADCA8}" destId="{86F5BA0D-F85F-4A03-B4EF-B3D1CC86B502}" srcOrd="12" destOrd="0" presId="urn:microsoft.com/office/officeart/2008/layout/VerticalCurvedList"/>
    <dgm:cxn modelId="{E70FB05E-1DB4-4AF0-8D1A-119802533F8A}" type="presParOf" srcId="{86F5BA0D-F85F-4A03-B4EF-B3D1CC86B502}" destId="{79B217AD-6FF1-4D1F-9A9D-87B383E2D2D4}" srcOrd="0" destOrd="0" presId="urn:microsoft.com/office/officeart/2008/layout/VerticalCurvedList"/>
    <dgm:cxn modelId="{2FC4AB59-DDB2-459B-ACBE-4155A90F33D7}" type="presParOf" srcId="{C5A17E2A-D912-498E-9DEA-B8F96A7ADCA8}" destId="{16E166DD-9061-4EA9-892B-E16B3064797B}" srcOrd="13" destOrd="0" presId="urn:microsoft.com/office/officeart/2008/layout/VerticalCurvedList"/>
    <dgm:cxn modelId="{E48237DB-912A-4DA4-8AA4-64296F103209}" type="presParOf" srcId="{C5A17E2A-D912-498E-9DEA-B8F96A7ADCA8}" destId="{3C06CEF9-F30D-4848-9A6E-F027B123B850}" srcOrd="14" destOrd="0" presId="urn:microsoft.com/office/officeart/2008/layout/VerticalCurvedList"/>
    <dgm:cxn modelId="{462CFCE2-C75D-4794-AD94-0015816B426C}" type="presParOf" srcId="{3C06CEF9-F30D-4848-9A6E-F027B123B850}" destId="{21989F83-A471-4F6C-A92F-F48CA5DE471A}"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8E1BD14-653F-47B3-BB46-667C8FB2497F}">
      <dsp:nvSpPr>
        <dsp:cNvPr id="0" name=""/>
        <dsp:cNvSpPr/>
      </dsp:nvSpPr>
      <dsp:spPr>
        <a:xfrm>
          <a:off x="2808313" y="2"/>
          <a:ext cx="1462286" cy="1470645"/>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РАЗРАБОТКА ПРОГНОЗА СОЦИАЛЬНО-ЭКОНОМИЧЕСКОГО РАЗВИТИЯ ГОРОДСКОГО ОКРУГА   НА ОЧЕРЕДНОЙ ФИНАНСОВЫЙ ГОД И ПЛАНОВЫЙ ПЕРИОД</a:t>
          </a:r>
          <a:endParaRPr lang="ru-RU" sz="1000" b="1" i="0" kern="1200" dirty="0">
            <a:latin typeface="Times New Roman" panose="02020603050405020304" pitchFamily="18" charset="0"/>
            <a:cs typeface="Times New Roman" panose="02020603050405020304" pitchFamily="18" charset="0"/>
          </a:endParaRPr>
        </a:p>
      </dsp:txBody>
      <dsp:txXfrm>
        <a:off x="2808313" y="2"/>
        <a:ext cx="1462286" cy="1470645"/>
      </dsp:txXfrm>
    </dsp:sp>
    <dsp:sp modelId="{43434E4B-C4FB-4DAC-9533-71DBE9279538}">
      <dsp:nvSpPr>
        <dsp:cNvPr id="0" name=""/>
        <dsp:cNvSpPr/>
      </dsp:nvSpPr>
      <dsp:spPr>
        <a:xfrm>
          <a:off x="4080544" y="-480953"/>
          <a:ext cx="4530412" cy="4530412"/>
        </a:xfrm>
        <a:custGeom>
          <a:avLst/>
          <a:gdLst/>
          <a:ahLst/>
          <a:cxnLst/>
          <a:rect l="0" t="0" r="0" b="0"/>
          <a:pathLst>
            <a:path>
              <a:moveTo>
                <a:pt x="217812" y="1296012"/>
              </a:moveTo>
              <a:arcTo wR="2265206" hR="2265206" stAng="12319914" swAng="305382"/>
            </a:path>
          </a:pathLst>
        </a:custGeom>
        <a:noFill/>
        <a:ln w="22225" cap="flat" cmpd="sng" algn="ctr">
          <a:solidFill>
            <a:scrgbClr r="0" g="0" b="0">
              <a:shade val="50000"/>
              <a:satMod val="103000"/>
            </a:scrgbClr>
          </a:solidFill>
          <a:prstDash val="solid"/>
          <a:tailEnd type="arrow"/>
        </a:ln>
        <a:effectLst/>
        <a:scene3d>
          <a:camera prst="orthographicFront">
            <a:rot lat="20999999"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A54D8CAD-B47B-492A-A92F-69E42EBB0CBD}">
      <dsp:nvSpPr>
        <dsp:cNvPr id="0" name=""/>
        <dsp:cNvSpPr/>
      </dsp:nvSpPr>
      <dsp:spPr>
        <a:xfrm>
          <a:off x="4427172" y="547608"/>
          <a:ext cx="1624058" cy="128303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РАЗРАБОТКА ДОКУМЕНТОВ И МАТЕРИАЛОВ, НЕОБХОДИМЫХ ДЛЯ ФОРМИРОВАНИЯ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4427172" y="547608"/>
        <a:ext cx="1624058" cy="1283038"/>
      </dsp:txXfrm>
    </dsp:sp>
    <dsp:sp modelId="{F93ECD45-54D8-465B-A0C2-914295F3C5BD}">
      <dsp:nvSpPr>
        <dsp:cNvPr id="0" name=""/>
        <dsp:cNvSpPr/>
      </dsp:nvSpPr>
      <dsp:spPr>
        <a:xfrm>
          <a:off x="1846567" y="1266916"/>
          <a:ext cx="4530412" cy="4530412"/>
        </a:xfrm>
        <a:custGeom>
          <a:avLst/>
          <a:gdLst/>
          <a:ahLst/>
          <a:cxnLst/>
          <a:rect l="0" t="0" r="0" b="0"/>
          <a:pathLst>
            <a:path>
              <a:moveTo>
                <a:pt x="3786981" y="587302"/>
              </a:moveTo>
              <a:arcTo wR="2265206" hR="2265206" stAng="18732388" swAng="161210"/>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D76CEF15-AD37-4FF7-A9D9-F30101483B47}">
      <dsp:nvSpPr>
        <dsp:cNvPr id="0" name=""/>
        <dsp:cNvSpPr/>
      </dsp:nvSpPr>
      <dsp:spPr>
        <a:xfrm>
          <a:off x="5080191" y="1952574"/>
          <a:ext cx="1485765" cy="1283038"/>
        </a:xfrm>
        <a:prstGeom prst="roundRect">
          <a:avLst/>
        </a:prstGeom>
        <a:gradFill rotWithShape="0">
          <a:gsLst>
            <a:gs pos="0">
              <a:schemeClr val="accent4">
                <a:lumMod val="75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СОСТАВЛЕНИЕ ПРОЕКТА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5080191" y="1952574"/>
        <a:ext cx="1485765" cy="1283038"/>
      </dsp:txXfrm>
    </dsp:sp>
    <dsp:sp modelId="{DA554C6D-A2BD-4B94-802C-6C55DB9F2BF8}">
      <dsp:nvSpPr>
        <dsp:cNvPr id="0" name=""/>
        <dsp:cNvSpPr/>
      </dsp:nvSpPr>
      <dsp:spPr>
        <a:xfrm>
          <a:off x="1230623" y="566242"/>
          <a:ext cx="4530412" cy="4530412"/>
        </a:xfrm>
        <a:custGeom>
          <a:avLst/>
          <a:gdLst/>
          <a:ahLst/>
          <a:cxnLst/>
          <a:rect l="0" t="0" r="0" b="0"/>
          <a:pathLst>
            <a:path>
              <a:moveTo>
                <a:pt x="4485517" y="2713957"/>
              </a:moveTo>
              <a:arcTo wR="2265206" hR="2265206" stAng="685575" swAng="206846"/>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644BD4D3-8D2A-489F-BC0B-191B4AEF9533}">
      <dsp:nvSpPr>
        <dsp:cNvPr id="0" name=""/>
        <dsp:cNvSpPr/>
      </dsp:nvSpPr>
      <dsp:spPr>
        <a:xfrm>
          <a:off x="4405378" y="3456661"/>
          <a:ext cx="1715304" cy="1295869"/>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РАССМОТРЕНИЕ        И УТВЕРЖДЕНИЕ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4405378" y="3456661"/>
        <a:ext cx="1715304" cy="1295869"/>
      </dsp:txXfrm>
    </dsp:sp>
    <dsp:sp modelId="{2C814299-90FC-466A-8C27-58BBE7C3AD9B}">
      <dsp:nvSpPr>
        <dsp:cNvPr id="0" name=""/>
        <dsp:cNvSpPr/>
      </dsp:nvSpPr>
      <dsp:spPr>
        <a:xfrm>
          <a:off x="2909326" y="304954"/>
          <a:ext cx="4530412" cy="4530412"/>
        </a:xfrm>
        <a:custGeom>
          <a:avLst/>
          <a:gdLst/>
          <a:ahLst/>
          <a:cxnLst/>
          <a:rect l="0" t="0" r="0" b="0"/>
          <a:pathLst>
            <a:path>
              <a:moveTo>
                <a:pt x="1469618" y="4386102"/>
              </a:moveTo>
              <a:arcTo wR="2265206" hR="2265206" stAng="6633721" swAng="128281"/>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03867FA4-A613-4921-92BD-CBD0DE5AF6C1}">
      <dsp:nvSpPr>
        <dsp:cNvPr id="0" name=""/>
        <dsp:cNvSpPr/>
      </dsp:nvSpPr>
      <dsp:spPr>
        <a:xfrm>
          <a:off x="2788691" y="3998964"/>
          <a:ext cx="1485765" cy="1535800"/>
        </a:xfrm>
        <a:prstGeom prst="roundRect">
          <a:avLst/>
        </a:prstGeom>
        <a:solidFill>
          <a:schemeClr val="accent6">
            <a:hueOff val="0"/>
            <a:satOff val="0"/>
            <a:lumOff val="0"/>
            <a:alphaOff val="0"/>
          </a:schemeClr>
        </a:soli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ИСПОЛНЕНИЕ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2788691" y="3998964"/>
        <a:ext cx="1485765" cy="1535800"/>
      </dsp:txXfrm>
    </dsp:sp>
    <dsp:sp modelId="{191E1915-7B43-453A-9B3B-8BE365BAB7F0}">
      <dsp:nvSpPr>
        <dsp:cNvPr id="0" name=""/>
        <dsp:cNvSpPr/>
      </dsp:nvSpPr>
      <dsp:spPr>
        <a:xfrm>
          <a:off x="-65093" y="172596"/>
          <a:ext cx="4530412" cy="4530412"/>
        </a:xfrm>
        <a:custGeom>
          <a:avLst/>
          <a:gdLst/>
          <a:ahLst/>
          <a:cxnLst/>
          <a:rect l="0" t="0" r="0" b="0"/>
          <a:pathLst>
            <a:path>
              <a:moveTo>
                <a:pt x="2801562" y="4465997"/>
              </a:moveTo>
              <a:arcTo wR="2265206" hR="2265206" stAng="4578205" swAng="245700"/>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529DDF86-EE24-4644-BF9F-F7994B1A08DB}">
      <dsp:nvSpPr>
        <dsp:cNvPr id="0" name=""/>
        <dsp:cNvSpPr/>
      </dsp:nvSpPr>
      <dsp:spPr>
        <a:xfrm>
          <a:off x="1038915" y="3460468"/>
          <a:ext cx="1485765" cy="1283038"/>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ОСУЩЕСТВЛЕНИЕ БЮДЖЕТНОГО УЧЕТА</a:t>
          </a:r>
          <a:endParaRPr lang="ru-RU" sz="1000" b="1" i="0" kern="1200" dirty="0">
            <a:latin typeface="Times New Roman" panose="02020603050405020304" pitchFamily="18" charset="0"/>
            <a:cs typeface="Times New Roman" panose="02020603050405020304" pitchFamily="18" charset="0"/>
          </a:endParaRPr>
        </a:p>
      </dsp:txBody>
      <dsp:txXfrm>
        <a:off x="1038915" y="3460468"/>
        <a:ext cx="1485765" cy="1283038"/>
      </dsp:txXfrm>
    </dsp:sp>
    <dsp:sp modelId="{B61698C4-7017-4D89-87F7-56075D701F9E}">
      <dsp:nvSpPr>
        <dsp:cNvPr id="0" name=""/>
        <dsp:cNvSpPr/>
      </dsp:nvSpPr>
      <dsp:spPr>
        <a:xfrm>
          <a:off x="1288868" y="523021"/>
          <a:ext cx="4530412" cy="4530412"/>
        </a:xfrm>
        <a:custGeom>
          <a:avLst/>
          <a:gdLst/>
          <a:ahLst/>
          <a:cxnLst/>
          <a:rect l="0" t="0" r="0" b="0"/>
          <a:pathLst>
            <a:path>
              <a:moveTo>
                <a:pt x="89260" y="2894825"/>
              </a:moveTo>
              <a:arcTo wR="2265206" hR="2265206" stAng="9831719" swAng="202737"/>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E20084B0-DED3-4DEB-8998-F77FEE57635D}">
      <dsp:nvSpPr>
        <dsp:cNvPr id="0" name=""/>
        <dsp:cNvSpPr/>
      </dsp:nvSpPr>
      <dsp:spPr>
        <a:xfrm>
          <a:off x="494448" y="1961969"/>
          <a:ext cx="1485765" cy="128303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УТВЕРЖДЕНИЕ ОТЧЕТА ОБ ИСПОЛНЕНИИ БЮДЖЕТА ГОРОДСКОГО ОКРУГА</a:t>
          </a:r>
          <a:endParaRPr lang="ru-RU" sz="1000" b="1" i="0" kern="1200" dirty="0">
            <a:latin typeface="Times New Roman" panose="02020603050405020304" pitchFamily="18" charset="0"/>
            <a:cs typeface="Times New Roman" panose="02020603050405020304" pitchFamily="18" charset="0"/>
          </a:endParaRPr>
        </a:p>
      </dsp:txBody>
      <dsp:txXfrm>
        <a:off x="494448" y="1961969"/>
        <a:ext cx="1485765" cy="1283038"/>
      </dsp:txXfrm>
    </dsp:sp>
    <dsp:sp modelId="{37B34B6A-4DCE-4DE3-951A-2EF6B41DAEEC}">
      <dsp:nvSpPr>
        <dsp:cNvPr id="0" name=""/>
        <dsp:cNvSpPr/>
      </dsp:nvSpPr>
      <dsp:spPr>
        <a:xfrm>
          <a:off x="473013" y="1462767"/>
          <a:ext cx="4530412" cy="4530412"/>
        </a:xfrm>
        <a:custGeom>
          <a:avLst/>
          <a:gdLst/>
          <a:ahLst/>
          <a:cxnLst/>
          <a:rect l="0" t="0" r="0" b="0"/>
          <a:pathLst>
            <a:path>
              <a:moveTo>
                <a:pt x="879693" y="473136"/>
              </a:moveTo>
              <a:arcTo wR="2265206" hR="2265206" stAng="13937467" swAng="191838"/>
            </a:path>
          </a:pathLst>
        </a:custGeom>
        <a:noFill/>
        <a:ln w="22225" cap="flat" cmpd="sng" algn="ctr">
          <a:solidFill>
            <a:scrgbClr r="0" g="0" b="0">
              <a:shade val="50000"/>
              <a:satMod val="103000"/>
            </a:scrgb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26BC9EC0-F33D-4C53-893E-E607BC23B588}">
      <dsp:nvSpPr>
        <dsp:cNvPr id="0" name=""/>
        <dsp:cNvSpPr/>
      </dsp:nvSpPr>
      <dsp:spPr>
        <a:xfrm>
          <a:off x="1007520" y="555939"/>
          <a:ext cx="1680297" cy="1281943"/>
        </a:xfrm>
        <a:prstGeom prst="roundRect">
          <a:avLst/>
        </a:prstGeom>
        <a:gradFill rotWithShape="0">
          <a:gsLst>
            <a:gs pos="0">
              <a:schemeClr val="accent4">
                <a:lumMod val="75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50800" dist="38100" algn="l" rotWithShape="0">
            <a:prstClr val="black">
              <a:alpha val="40000"/>
            </a:prstClr>
          </a:outerShdw>
          <a:reflection blurRad="6350" stA="52000" endA="300" endPos="35000" dir="5400000" sy="-100000" algn="bl"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i="0" kern="1200" dirty="0" smtClean="0">
              <a:latin typeface="Times New Roman" panose="02020603050405020304" pitchFamily="18" charset="0"/>
              <a:cs typeface="Times New Roman" panose="02020603050405020304" pitchFamily="18" charset="0"/>
            </a:rPr>
            <a:t>ОРГАНИЗАЦИЯ              И ОСУЩЕСТВЛЕНИЕ МУНИЦИПАЛЬНОГО ФИНАНСОВОГО КОНТРОЛЯ</a:t>
          </a:r>
          <a:endParaRPr lang="ru-RU" sz="1000" i="0" kern="1200" dirty="0">
            <a:latin typeface="Times New Roman" panose="02020603050405020304" pitchFamily="18" charset="0"/>
            <a:cs typeface="Times New Roman" panose="02020603050405020304" pitchFamily="18" charset="0"/>
          </a:endParaRPr>
        </a:p>
      </dsp:txBody>
      <dsp:txXfrm>
        <a:off x="1007520" y="555939"/>
        <a:ext cx="1680297" cy="1281943"/>
      </dsp:txXfrm>
    </dsp:sp>
    <dsp:sp modelId="{6B2E63ED-B4B9-4312-8B34-C6298E61E31E}">
      <dsp:nvSpPr>
        <dsp:cNvPr id="0" name=""/>
        <dsp:cNvSpPr/>
      </dsp:nvSpPr>
      <dsp:spPr>
        <a:xfrm>
          <a:off x="-1646538" y="-787429"/>
          <a:ext cx="4530412" cy="4530412"/>
        </a:xfrm>
        <a:custGeom>
          <a:avLst/>
          <a:gdLst/>
          <a:ahLst/>
          <a:cxnLst/>
          <a:rect l="0" t="0" r="0" b="0"/>
          <a:pathLst>
            <a:path>
              <a:moveTo>
                <a:pt x="4362777" y="1410014"/>
              </a:moveTo>
              <a:arcTo wR="2265206" hR="2265206" stAng="20269140" swAng="330474"/>
            </a:path>
          </a:pathLst>
        </a:custGeom>
        <a:noFill/>
        <a:ln w="0" cap="flat" cmpd="sng" algn="ctr">
          <a:solidFill>
            <a:schemeClr val="bg1"/>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32DECE0-4BA4-4E4E-A718-FA7E90D1158D}">
      <dsp:nvSpPr>
        <dsp:cNvPr id="0" name=""/>
        <dsp:cNvSpPr/>
      </dsp:nvSpPr>
      <dsp:spPr>
        <a:xfrm>
          <a:off x="-5928277" y="-909532"/>
          <a:ext cx="7075648" cy="7075648"/>
        </a:xfrm>
        <a:prstGeom prst="blockArc">
          <a:avLst>
            <a:gd name="adj1" fmla="val 18900000"/>
            <a:gd name="adj2" fmla="val 2700000"/>
            <a:gd name="adj3" fmla="val 305"/>
          </a:avLst>
        </a:prstGeom>
        <a:noFill/>
        <a:ln w="25400" cap="flat" cmpd="sng" algn="ctr">
          <a:solidFill>
            <a:schemeClr val="accent3">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6AFEF5-3F6F-43FE-961F-5A03D8F2F7E2}">
      <dsp:nvSpPr>
        <dsp:cNvPr id="0" name=""/>
        <dsp:cNvSpPr/>
      </dsp:nvSpPr>
      <dsp:spPr>
        <a:xfrm>
          <a:off x="288041" y="72006"/>
          <a:ext cx="7803106" cy="604418"/>
        </a:xfrm>
        <a:prstGeom prst="rect">
          <a:avLst/>
        </a:prstGeom>
        <a:gradFill rotWithShape="0">
          <a:gsLst>
            <a:gs pos="0">
              <a:schemeClr val="accent3">
                <a:shade val="80000"/>
                <a:hueOff val="0"/>
                <a:satOff val="0"/>
                <a:lumOff val="0"/>
                <a:alphaOff val="0"/>
                <a:tint val="70000"/>
                <a:satMod val="130000"/>
              </a:schemeClr>
            </a:gs>
            <a:gs pos="43000">
              <a:schemeClr val="accent3">
                <a:shade val="80000"/>
                <a:hueOff val="0"/>
                <a:satOff val="0"/>
                <a:lumOff val="0"/>
                <a:alphaOff val="0"/>
                <a:tint val="44000"/>
                <a:satMod val="165000"/>
              </a:schemeClr>
            </a:gs>
            <a:gs pos="93000">
              <a:schemeClr val="accent3">
                <a:shade val="80000"/>
                <a:hueOff val="0"/>
                <a:satOff val="0"/>
                <a:lumOff val="0"/>
                <a:alphaOff val="0"/>
                <a:tint val="15000"/>
                <a:satMod val="165000"/>
              </a:schemeClr>
            </a:gs>
            <a:gs pos="100000">
              <a:schemeClr val="accent3">
                <a:shade val="8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Бюджетное</a:t>
          </a:r>
          <a:r>
            <a:rPr lang="ru-RU" sz="1800" kern="1200" dirty="0" smtClean="0">
              <a:solidFill>
                <a:srgbClr val="002060"/>
              </a:solidFill>
              <a:latin typeface="Times New Roman" panose="02020603050405020304" pitchFamily="18" charset="0"/>
              <a:cs typeface="Times New Roman" panose="02020603050405020304" pitchFamily="18" charset="0"/>
            </a:rPr>
            <a:t> </a:t>
          </a:r>
          <a:r>
            <a:rPr lang="ru-RU" sz="1800" kern="1200" baseline="0" dirty="0" smtClean="0">
              <a:solidFill>
                <a:srgbClr val="002060"/>
              </a:solidFill>
              <a:latin typeface="Times New Roman" panose="02020603050405020304" pitchFamily="18" charset="0"/>
              <a:cs typeface="Times New Roman" panose="02020603050405020304" pitchFamily="18" charset="0"/>
            </a:rPr>
            <a:t>законодательство</a:t>
          </a:r>
          <a:r>
            <a:rPr lang="ru-RU" sz="1800" kern="1200" dirty="0" smtClean="0">
              <a:solidFill>
                <a:srgbClr val="002060"/>
              </a:solidFill>
              <a:latin typeface="Times New Roman" panose="02020603050405020304" pitchFamily="18" charset="0"/>
              <a:cs typeface="Times New Roman" panose="02020603050405020304" pitchFamily="18" charset="0"/>
            </a:rPr>
            <a:t> </a:t>
          </a:r>
          <a:r>
            <a:rPr lang="ru-RU" sz="1800" kern="1200" baseline="0" dirty="0" smtClean="0">
              <a:solidFill>
                <a:srgbClr val="002060"/>
              </a:solidFill>
              <a:latin typeface="Times New Roman" panose="02020603050405020304" pitchFamily="18" charset="0"/>
              <a:cs typeface="Times New Roman" panose="02020603050405020304" pitchFamily="18" charset="0"/>
            </a:rPr>
            <a:t>Российской Федерации – Федеральный закон №145-ФЗ от 31 июля 1998 года</a:t>
          </a:r>
        </a:p>
      </dsp:txBody>
      <dsp:txXfrm>
        <a:off x="288041" y="72006"/>
        <a:ext cx="7803106" cy="604418"/>
      </dsp:txXfrm>
    </dsp:sp>
    <dsp:sp modelId="{79E9BCAE-4DDE-4FBE-9B3B-32FDB1E10018}">
      <dsp:nvSpPr>
        <dsp:cNvPr id="0" name=""/>
        <dsp:cNvSpPr/>
      </dsp:nvSpPr>
      <dsp:spPr>
        <a:xfrm>
          <a:off x="0" y="72007"/>
          <a:ext cx="597147" cy="597147"/>
        </a:xfrm>
        <a:prstGeom prst="ellipse">
          <a:avLst/>
        </a:prstGeom>
        <a:blipFill rotWithShape="0">
          <a:blip xmlns:r="http://schemas.openxmlformats.org/officeDocument/2006/relationships" r:embed="rId1"/>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33EF65C2-82A5-401C-BEB7-640C0DB4EB45}">
      <dsp:nvSpPr>
        <dsp:cNvPr id="0" name=""/>
        <dsp:cNvSpPr/>
      </dsp:nvSpPr>
      <dsp:spPr>
        <a:xfrm>
          <a:off x="834612" y="936106"/>
          <a:ext cx="7299746" cy="717509"/>
        </a:xfrm>
        <a:prstGeom prst="rect">
          <a:avLst/>
        </a:prstGeom>
        <a:gradFill rotWithShape="0">
          <a:gsLst>
            <a:gs pos="0">
              <a:schemeClr val="accent3">
                <a:shade val="80000"/>
                <a:hueOff val="-88497"/>
                <a:satOff val="901"/>
                <a:lumOff val="5407"/>
                <a:alphaOff val="0"/>
                <a:tint val="70000"/>
                <a:satMod val="130000"/>
              </a:schemeClr>
            </a:gs>
            <a:gs pos="43000">
              <a:schemeClr val="accent3">
                <a:shade val="80000"/>
                <a:hueOff val="-88497"/>
                <a:satOff val="901"/>
                <a:lumOff val="5407"/>
                <a:alphaOff val="0"/>
                <a:tint val="44000"/>
                <a:satMod val="165000"/>
              </a:schemeClr>
            </a:gs>
            <a:gs pos="93000">
              <a:schemeClr val="accent3">
                <a:shade val="80000"/>
                <a:hueOff val="-88497"/>
                <a:satOff val="901"/>
                <a:lumOff val="5407"/>
                <a:alphaOff val="0"/>
                <a:tint val="15000"/>
                <a:satMod val="165000"/>
              </a:schemeClr>
            </a:gs>
            <a:gs pos="100000">
              <a:schemeClr val="accent3">
                <a:shade val="80000"/>
                <a:hueOff val="-88497"/>
                <a:satOff val="901"/>
                <a:lumOff val="5407"/>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88497"/>
              <a:satOff val="901"/>
              <a:lumOff val="5407"/>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Указы Президента Российской Федерации от 7 мая 2012  №596-606, от 21 августа 2012 №1199, от 10 сентября 2012 № 1276, от 28 апреля 2008 №607, от 07 мая 2018 года №204, от 21.07.2020 №474 </a:t>
          </a:r>
        </a:p>
      </dsp:txBody>
      <dsp:txXfrm>
        <a:off x="834612" y="936106"/>
        <a:ext cx="7299746" cy="717509"/>
      </dsp:txXfrm>
    </dsp:sp>
    <dsp:sp modelId="{A6F1FD4C-BBD7-41A7-803C-E1147161483A}">
      <dsp:nvSpPr>
        <dsp:cNvPr id="0" name=""/>
        <dsp:cNvSpPr/>
      </dsp:nvSpPr>
      <dsp:spPr>
        <a:xfrm>
          <a:off x="432050" y="936104"/>
          <a:ext cx="739914" cy="731046"/>
        </a:xfrm>
        <a:prstGeom prst="ellipse">
          <a:avLst/>
        </a:prstGeom>
        <a:blipFill rotWithShape="0">
          <a:blip xmlns:r="http://schemas.openxmlformats.org/officeDocument/2006/relationships" r:embed="rId1"/>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ABBF2E3B-4FFC-48C4-BB1A-0ED31BE4D313}">
      <dsp:nvSpPr>
        <dsp:cNvPr id="0" name=""/>
        <dsp:cNvSpPr/>
      </dsp:nvSpPr>
      <dsp:spPr>
        <a:xfrm>
          <a:off x="1255748" y="2489677"/>
          <a:ext cx="6886991" cy="651082"/>
        </a:xfrm>
        <a:prstGeom prst="rect">
          <a:avLst/>
        </a:prstGeom>
        <a:gradFill rotWithShape="0">
          <a:gsLst>
            <a:gs pos="0">
              <a:schemeClr val="accent3">
                <a:shade val="80000"/>
                <a:hueOff val="-176995"/>
                <a:satOff val="1802"/>
                <a:lumOff val="10814"/>
                <a:alphaOff val="0"/>
                <a:tint val="70000"/>
                <a:satMod val="130000"/>
              </a:schemeClr>
            </a:gs>
            <a:gs pos="43000">
              <a:schemeClr val="accent3">
                <a:shade val="80000"/>
                <a:hueOff val="-176995"/>
                <a:satOff val="1802"/>
                <a:lumOff val="10814"/>
                <a:alphaOff val="0"/>
                <a:tint val="44000"/>
                <a:satMod val="165000"/>
              </a:schemeClr>
            </a:gs>
            <a:gs pos="93000">
              <a:schemeClr val="accent3">
                <a:shade val="80000"/>
                <a:hueOff val="-176995"/>
                <a:satOff val="1802"/>
                <a:lumOff val="10814"/>
                <a:alphaOff val="0"/>
                <a:tint val="15000"/>
                <a:satMod val="165000"/>
              </a:schemeClr>
            </a:gs>
            <a:gs pos="100000">
              <a:schemeClr val="accent3">
                <a:shade val="80000"/>
                <a:hueOff val="-176995"/>
                <a:satOff val="1802"/>
                <a:lumOff val="10814"/>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176995"/>
              <a:satOff val="1802"/>
              <a:lumOff val="10814"/>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Постановления и распоряжения Правительства Российской Федерации от 3 ноября 2012 №1142, от 10 апреля 2014 №570-р</a:t>
          </a:r>
          <a:endParaRPr lang="ru-RU" sz="1800" kern="1200" baseline="0" dirty="0">
            <a:solidFill>
              <a:srgbClr val="002060"/>
            </a:solidFill>
            <a:latin typeface="Times New Roman" panose="02020603050405020304" pitchFamily="18" charset="0"/>
            <a:cs typeface="Times New Roman" panose="02020603050405020304" pitchFamily="18" charset="0"/>
          </a:endParaRPr>
        </a:p>
      </dsp:txBody>
      <dsp:txXfrm>
        <a:off x="1255748" y="2489677"/>
        <a:ext cx="6886991" cy="651082"/>
      </dsp:txXfrm>
    </dsp:sp>
    <dsp:sp modelId="{6C926FC9-5207-41FE-9451-533B7013EEAA}">
      <dsp:nvSpPr>
        <dsp:cNvPr id="0" name=""/>
        <dsp:cNvSpPr/>
      </dsp:nvSpPr>
      <dsp:spPr>
        <a:xfrm>
          <a:off x="648072" y="1800200"/>
          <a:ext cx="597147" cy="597147"/>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w="9525" cap="flat" cmpd="sng" algn="ctr">
          <a:solidFill>
            <a:schemeClr val="accent3">
              <a:shade val="80000"/>
              <a:hueOff val="-176995"/>
              <a:satOff val="1802"/>
              <a:lumOff val="10814"/>
              <a:alphaOff val="0"/>
            </a:schemeClr>
          </a:solidFill>
          <a:prstDash val="solid"/>
        </a:ln>
        <a:effectLst/>
      </dsp:spPr>
      <dsp:style>
        <a:lnRef idx="1">
          <a:scrgbClr r="0" g="0" b="0"/>
        </a:lnRef>
        <a:fillRef idx="2">
          <a:scrgbClr r="0" g="0" b="0"/>
        </a:fillRef>
        <a:effectRef idx="0">
          <a:scrgbClr r="0" g="0" b="0"/>
        </a:effectRef>
        <a:fontRef idx="minor"/>
      </dsp:style>
    </dsp:sp>
    <dsp:sp modelId="{34018CBE-49FE-44FE-8FDB-9D689DD85C76}">
      <dsp:nvSpPr>
        <dsp:cNvPr id="0" name=""/>
        <dsp:cNvSpPr/>
      </dsp:nvSpPr>
      <dsp:spPr>
        <a:xfrm>
          <a:off x="1071127" y="1745265"/>
          <a:ext cx="7036297" cy="562155"/>
        </a:xfrm>
        <a:prstGeom prst="rect">
          <a:avLst/>
        </a:prstGeom>
        <a:gradFill rotWithShape="0">
          <a:gsLst>
            <a:gs pos="0">
              <a:schemeClr val="accent3">
                <a:shade val="80000"/>
                <a:hueOff val="-265492"/>
                <a:satOff val="2703"/>
                <a:lumOff val="16221"/>
                <a:alphaOff val="0"/>
                <a:tint val="70000"/>
                <a:satMod val="130000"/>
              </a:schemeClr>
            </a:gs>
            <a:gs pos="43000">
              <a:schemeClr val="accent3">
                <a:shade val="80000"/>
                <a:hueOff val="-265492"/>
                <a:satOff val="2703"/>
                <a:lumOff val="16221"/>
                <a:alphaOff val="0"/>
                <a:tint val="44000"/>
                <a:satMod val="165000"/>
              </a:schemeClr>
            </a:gs>
            <a:gs pos="93000">
              <a:schemeClr val="accent3">
                <a:shade val="80000"/>
                <a:hueOff val="-265492"/>
                <a:satOff val="2703"/>
                <a:lumOff val="16221"/>
                <a:alphaOff val="0"/>
                <a:tint val="15000"/>
                <a:satMod val="165000"/>
              </a:schemeClr>
            </a:gs>
            <a:gs pos="100000">
              <a:schemeClr val="accent3">
                <a:shade val="80000"/>
                <a:hueOff val="-265492"/>
                <a:satOff val="2703"/>
                <a:lumOff val="16221"/>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265492"/>
              <a:satOff val="2703"/>
              <a:lumOff val="16221"/>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Федеральный закон от 28 июня 2014 № 172- ФЗ «О стратегическом планировании в Российской Федерации»</a:t>
          </a:r>
          <a:endParaRPr lang="ru-RU" sz="1800" kern="1200" baseline="0" dirty="0">
            <a:solidFill>
              <a:srgbClr val="002060"/>
            </a:solidFill>
            <a:latin typeface="Times New Roman" panose="02020603050405020304" pitchFamily="18" charset="0"/>
            <a:cs typeface="Times New Roman" panose="02020603050405020304" pitchFamily="18" charset="0"/>
          </a:endParaRPr>
        </a:p>
      </dsp:txBody>
      <dsp:txXfrm>
        <a:off x="1071127" y="1745265"/>
        <a:ext cx="7036297" cy="562155"/>
      </dsp:txXfrm>
    </dsp:sp>
    <dsp:sp modelId="{A54A1981-F295-47B1-BA17-369F71676F18}">
      <dsp:nvSpPr>
        <dsp:cNvPr id="0" name=""/>
        <dsp:cNvSpPr/>
      </dsp:nvSpPr>
      <dsp:spPr>
        <a:xfrm flipV="1">
          <a:off x="1022968" y="2681190"/>
          <a:ext cx="168909" cy="296573"/>
        </a:xfrm>
        <a:prstGeom prst="flowChartConnector">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w="9525" cap="flat" cmpd="sng" algn="ctr">
          <a:solidFill>
            <a:schemeClr val="accent3">
              <a:shade val="80000"/>
              <a:hueOff val="-265492"/>
              <a:satOff val="2703"/>
              <a:lumOff val="16221"/>
              <a:alphaOff val="0"/>
            </a:schemeClr>
          </a:solidFill>
          <a:prstDash val="solid"/>
        </a:ln>
        <a:effectLst/>
      </dsp:spPr>
      <dsp:style>
        <a:lnRef idx="1">
          <a:scrgbClr r="0" g="0" b="0"/>
        </a:lnRef>
        <a:fillRef idx="2">
          <a:scrgbClr r="0" g="0" b="0"/>
        </a:fillRef>
        <a:effectRef idx="0">
          <a:scrgbClr r="0" g="0" b="0"/>
        </a:effectRef>
        <a:fontRef idx="minor"/>
      </dsp:style>
    </dsp:sp>
    <dsp:sp modelId="{294E9B3E-C859-4E83-B81C-E2E47B08CAC3}">
      <dsp:nvSpPr>
        <dsp:cNvPr id="0" name=""/>
        <dsp:cNvSpPr/>
      </dsp:nvSpPr>
      <dsp:spPr>
        <a:xfrm>
          <a:off x="1168232" y="3255732"/>
          <a:ext cx="6974579" cy="537060"/>
        </a:xfrm>
        <a:prstGeom prst="rect">
          <a:avLst/>
        </a:prstGeom>
        <a:gradFill rotWithShape="0">
          <a:gsLst>
            <a:gs pos="0">
              <a:schemeClr val="accent3">
                <a:shade val="80000"/>
                <a:hueOff val="-353989"/>
                <a:satOff val="3604"/>
                <a:lumOff val="21627"/>
                <a:alphaOff val="0"/>
                <a:tint val="70000"/>
                <a:satMod val="130000"/>
              </a:schemeClr>
            </a:gs>
            <a:gs pos="43000">
              <a:schemeClr val="accent3">
                <a:shade val="80000"/>
                <a:hueOff val="-353989"/>
                <a:satOff val="3604"/>
                <a:lumOff val="21627"/>
                <a:alphaOff val="0"/>
                <a:tint val="44000"/>
                <a:satMod val="165000"/>
              </a:schemeClr>
            </a:gs>
            <a:gs pos="93000">
              <a:schemeClr val="accent3">
                <a:shade val="80000"/>
                <a:hueOff val="-353989"/>
                <a:satOff val="3604"/>
                <a:lumOff val="21627"/>
                <a:alphaOff val="0"/>
                <a:tint val="15000"/>
                <a:satMod val="165000"/>
              </a:schemeClr>
            </a:gs>
            <a:gs pos="100000">
              <a:schemeClr val="accent3">
                <a:shade val="80000"/>
                <a:hueOff val="-353989"/>
                <a:satOff val="3604"/>
                <a:lumOff val="21627"/>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353989"/>
              <a:satOff val="3604"/>
              <a:lumOff val="21627"/>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Законодательство Российской Федерации и Московской области о налогах и сборах  </a:t>
          </a:r>
        </a:p>
      </dsp:txBody>
      <dsp:txXfrm>
        <a:off x="1168232" y="3255732"/>
        <a:ext cx="6974579" cy="537060"/>
      </dsp:txXfrm>
    </dsp:sp>
    <dsp:sp modelId="{949AC2A6-CD90-4D44-84C5-E8EE31E6FA93}">
      <dsp:nvSpPr>
        <dsp:cNvPr id="0" name=""/>
        <dsp:cNvSpPr/>
      </dsp:nvSpPr>
      <dsp:spPr>
        <a:xfrm>
          <a:off x="797246" y="3191996"/>
          <a:ext cx="597147" cy="597147"/>
        </a:xfrm>
        <a:prstGeom prst="ellipse">
          <a:avLst/>
        </a:prstGeom>
        <a:blipFill rotWithShape="0">
          <a:blip xmlns:r="http://schemas.openxmlformats.org/officeDocument/2006/relationships" r:embed="rId2"/>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5A0CBBB0-1606-4723-8C2A-CAE58EECC452}">
      <dsp:nvSpPr>
        <dsp:cNvPr id="0" name=""/>
        <dsp:cNvSpPr/>
      </dsp:nvSpPr>
      <dsp:spPr>
        <a:xfrm>
          <a:off x="909147" y="3915733"/>
          <a:ext cx="7240266" cy="489709"/>
        </a:xfrm>
        <a:prstGeom prst="rect">
          <a:avLst/>
        </a:prstGeom>
        <a:gradFill rotWithShape="0">
          <a:gsLst>
            <a:gs pos="0">
              <a:schemeClr val="accent3">
                <a:shade val="80000"/>
                <a:hueOff val="-442487"/>
                <a:satOff val="4505"/>
                <a:lumOff val="27034"/>
                <a:alphaOff val="0"/>
                <a:tint val="70000"/>
                <a:satMod val="130000"/>
              </a:schemeClr>
            </a:gs>
            <a:gs pos="43000">
              <a:schemeClr val="accent3">
                <a:shade val="80000"/>
                <a:hueOff val="-442487"/>
                <a:satOff val="4505"/>
                <a:lumOff val="27034"/>
                <a:alphaOff val="0"/>
                <a:tint val="44000"/>
                <a:satMod val="165000"/>
              </a:schemeClr>
            </a:gs>
            <a:gs pos="93000">
              <a:schemeClr val="accent3">
                <a:shade val="80000"/>
                <a:hueOff val="-442487"/>
                <a:satOff val="4505"/>
                <a:lumOff val="27034"/>
                <a:alphaOff val="0"/>
                <a:tint val="15000"/>
                <a:satMod val="165000"/>
              </a:schemeClr>
            </a:gs>
            <a:gs pos="100000">
              <a:schemeClr val="accent3">
                <a:shade val="80000"/>
                <a:hueOff val="-442487"/>
                <a:satOff val="4505"/>
                <a:lumOff val="27034"/>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442487"/>
              <a:satOff val="4505"/>
              <a:lumOff val="27034"/>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Нормативно правовые акты Совета Депутатов и Главы городского округа Лотошино Московской области  </a:t>
          </a:r>
          <a:endParaRPr lang="ru-RU" sz="1800" kern="1200" baseline="0" dirty="0">
            <a:solidFill>
              <a:srgbClr val="002060"/>
            </a:solidFill>
            <a:latin typeface="Times New Roman" panose="02020603050405020304" pitchFamily="18" charset="0"/>
            <a:cs typeface="Times New Roman" panose="02020603050405020304" pitchFamily="18" charset="0"/>
          </a:endParaRPr>
        </a:p>
      </dsp:txBody>
      <dsp:txXfrm>
        <a:off x="909147" y="3915733"/>
        <a:ext cx="7240266" cy="489709"/>
      </dsp:txXfrm>
    </dsp:sp>
    <dsp:sp modelId="{79B217AD-6FF1-4D1F-9A9D-87B383E2D2D4}">
      <dsp:nvSpPr>
        <dsp:cNvPr id="0" name=""/>
        <dsp:cNvSpPr/>
      </dsp:nvSpPr>
      <dsp:spPr>
        <a:xfrm>
          <a:off x="648071" y="3852853"/>
          <a:ext cx="574008" cy="539290"/>
        </a:xfrm>
        <a:prstGeom prst="ellipse">
          <a:avLst/>
        </a:prstGeom>
        <a:blipFill rotWithShape="0">
          <a:blip xmlns:r="http://schemas.openxmlformats.org/officeDocument/2006/relationships" r:embed="rId3"/>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16E166DD-9061-4EA9-892B-E16B3064797B}">
      <dsp:nvSpPr>
        <dsp:cNvPr id="0" name=""/>
        <dsp:cNvSpPr/>
      </dsp:nvSpPr>
      <dsp:spPr>
        <a:xfrm>
          <a:off x="690304" y="4532491"/>
          <a:ext cx="7446603" cy="600941"/>
        </a:xfrm>
        <a:prstGeom prst="rect">
          <a:avLst/>
        </a:prstGeom>
        <a:gradFill rotWithShape="0">
          <a:gsLst>
            <a:gs pos="0">
              <a:schemeClr val="accent3">
                <a:shade val="80000"/>
                <a:hueOff val="-530984"/>
                <a:satOff val="5406"/>
                <a:lumOff val="32441"/>
                <a:alphaOff val="0"/>
                <a:tint val="70000"/>
                <a:satMod val="130000"/>
              </a:schemeClr>
            </a:gs>
            <a:gs pos="43000">
              <a:schemeClr val="accent3">
                <a:shade val="80000"/>
                <a:hueOff val="-530984"/>
                <a:satOff val="5406"/>
                <a:lumOff val="32441"/>
                <a:alphaOff val="0"/>
                <a:tint val="44000"/>
                <a:satMod val="165000"/>
              </a:schemeClr>
            </a:gs>
            <a:gs pos="93000">
              <a:schemeClr val="accent3">
                <a:shade val="80000"/>
                <a:hueOff val="-530984"/>
                <a:satOff val="5406"/>
                <a:lumOff val="32441"/>
                <a:alphaOff val="0"/>
                <a:tint val="15000"/>
                <a:satMod val="165000"/>
              </a:schemeClr>
            </a:gs>
            <a:gs pos="100000">
              <a:schemeClr val="accent3">
                <a:shade val="80000"/>
                <a:hueOff val="-530984"/>
                <a:satOff val="5406"/>
                <a:lumOff val="32441"/>
                <a:alphaOff val="0"/>
                <a:tint val="5000"/>
                <a:satMod val="250000"/>
              </a:schemeClr>
            </a:gs>
          </a:gsLst>
          <a:path path="circle">
            <a:fillToRect l="50000" t="130000" r="50000" b="-30000"/>
          </a:path>
        </a:gradFill>
        <a:ln>
          <a:noFill/>
        </a:ln>
        <a:effectLst>
          <a:outerShdw blurRad="57150" dist="38100" dir="5400000" algn="ctr" rotWithShape="0">
            <a:schemeClr val="accent3">
              <a:shade val="80000"/>
              <a:hueOff val="-530984"/>
              <a:satOff val="5406"/>
              <a:lumOff val="32441"/>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79189" tIns="45720" rIns="45720" bIns="45720" numCol="1" spcCol="1270" anchor="ctr" anchorCtr="0">
          <a:noAutofit/>
        </a:bodyPr>
        <a:lstStyle/>
        <a:p>
          <a:pPr lvl="0" algn="l" defTabSz="800100">
            <a:lnSpc>
              <a:spcPct val="90000"/>
            </a:lnSpc>
            <a:spcBef>
              <a:spcPct val="0"/>
            </a:spcBef>
            <a:spcAft>
              <a:spcPct val="35000"/>
            </a:spcAft>
          </a:pPr>
          <a:r>
            <a:rPr lang="ru-RU" sz="1800" kern="1200" baseline="0" dirty="0" smtClean="0">
              <a:solidFill>
                <a:srgbClr val="002060"/>
              </a:solidFill>
              <a:latin typeface="Times New Roman" panose="02020603050405020304" pitchFamily="18" charset="0"/>
              <a:cs typeface="Times New Roman" panose="02020603050405020304" pitchFamily="18" charset="0"/>
            </a:rPr>
            <a:t>Методические рекомендации МЭФ МО по составлению и исполнению местных бюджетов на основе муниципальных программ</a:t>
          </a:r>
          <a:endParaRPr lang="ru-RU" sz="1800" kern="1200" baseline="0" dirty="0">
            <a:solidFill>
              <a:srgbClr val="002060"/>
            </a:solidFill>
            <a:latin typeface="Times New Roman" panose="02020603050405020304" pitchFamily="18" charset="0"/>
            <a:cs typeface="Times New Roman" panose="02020603050405020304" pitchFamily="18" charset="0"/>
          </a:endParaRPr>
        </a:p>
      </dsp:txBody>
      <dsp:txXfrm>
        <a:off x="690304" y="4532491"/>
        <a:ext cx="7446603" cy="600941"/>
      </dsp:txXfrm>
    </dsp:sp>
    <dsp:sp modelId="{21989F83-A471-4F6C-A92F-F48CA5DE471A}">
      <dsp:nvSpPr>
        <dsp:cNvPr id="0" name=""/>
        <dsp:cNvSpPr/>
      </dsp:nvSpPr>
      <dsp:spPr>
        <a:xfrm>
          <a:off x="413621" y="4530251"/>
          <a:ext cx="597147" cy="597147"/>
        </a:xfrm>
        <a:prstGeom prst="ellipse">
          <a:avLst/>
        </a:prstGeom>
        <a:blipFill rotWithShape="0">
          <a:blip xmlns:r="http://schemas.openxmlformats.org/officeDocument/2006/relationships" r:embed="rId4"/>
          <a:stretch>
            <a:fillRect/>
          </a:stretch>
        </a:blip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0.00797</cdr:x>
      <cdr:y>0.0267</cdr:y>
    </cdr:from>
    <cdr:to>
      <cdr:x>0.15542</cdr:x>
      <cdr:y>0.08657</cdr:y>
    </cdr:to>
    <cdr:sp macro="" textlink="">
      <cdr:nvSpPr>
        <cdr:cNvPr id="3" name="Поле 2"/>
        <cdr:cNvSpPr txBox="1"/>
      </cdr:nvSpPr>
      <cdr:spPr>
        <a:xfrm xmlns:a="http://schemas.openxmlformats.org/drawingml/2006/main">
          <a:off x="51206" y="95097"/>
          <a:ext cx="958291" cy="2194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ru-RU"/>
        </a:p>
      </cdr:txBody>
    </cdr:sp>
  </cdr:relSizeAnchor>
  <cdr:relSizeAnchor xmlns:cdr="http://schemas.openxmlformats.org/drawingml/2006/chartDrawing">
    <cdr:from>
      <cdr:x>0</cdr:x>
      <cdr:y>0</cdr:y>
    </cdr:from>
    <cdr:to>
      <cdr:x>1</cdr:x>
      <cdr:y>0.13583</cdr:y>
    </cdr:to>
    <cdr:sp macro="" textlink="">
      <cdr:nvSpPr>
        <cdr:cNvPr id="4" name="Заголовок 2"/>
        <cdr:cNvSpPr>
          <a:spLocks xmlns:a="http://schemas.openxmlformats.org/drawingml/2006/main" noGrp="1"/>
        </cdr:cNvSpPr>
      </cdr:nvSpPr>
      <cdr:spPr>
        <a:xfrm xmlns:a="http://schemas.openxmlformats.org/drawingml/2006/main">
          <a:off x="-179512" y="-908720"/>
          <a:ext cx="8640960" cy="764704"/>
        </a:xfrm>
        <a:prstGeom xmlns:a="http://schemas.openxmlformats.org/drawingml/2006/main" prst="rect">
          <a:avLst/>
        </a:prstGeom>
      </cdr:spPr>
      <cdr:txBody>
        <a:bodyPr xmlns:a="http://schemas.openxmlformats.org/drawingml/2006/main" vert="horz" wrap="square" lIns="0" tIns="0" rIns="0" bIns="0" rtlCol="0" anchor="ctr" anchorCtr="0">
          <a:noAutofit/>
        </a:bodyPr>
        <a:lstStyle xmlns:a="http://schemas.openxmlformats.org/drawingml/2006/main">
          <a:lvl1pPr algn="l" defTabSz="914363" rtl="0" eaLnBrk="1" latinLnBrk="0" hangingPunct="1">
            <a:lnSpc>
              <a:spcPct val="90000"/>
            </a:lnSpc>
            <a:spcBef>
              <a:spcPct val="0"/>
            </a:spcBef>
            <a:buNone/>
            <a:defRPr lang="en-US" sz="5400" b="0" kern="1200" cap="none" spc="-15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a:lstStyle>
        <a:p xmlns:a="http://schemas.openxmlformats.org/drawingml/2006/main">
          <a:pPr algn="ctr"/>
          <a:r>
            <a:rPr lang="ru-RU" sz="2800" b="1" dirty="0" smtClean="0">
              <a:solidFill>
                <a:srgbClr val="FF0000"/>
              </a:solidFill>
              <a:effectLst>
                <a:outerShdw blurRad="38100" dist="38100" dir="2700000" algn="tl">
                  <a:srgbClr val="000000">
                    <a:alpha val="43137"/>
                  </a:srgbClr>
                </a:outerShdw>
              </a:effectLst>
            </a:rPr>
            <a:t>Структура муниципального долга 2014-2021 годы</a:t>
          </a:r>
          <a:endParaRPr lang="ru-RU" sz="2800" b="1" dirty="0">
            <a:solidFill>
              <a:srgbClr val="FF0000"/>
            </a:solidFill>
            <a:effectLst>
              <a:outerShdw blurRad="38100" dist="38100" dir="2700000" algn="tl">
                <a:srgbClr val="000000">
                  <a:alpha val="43137"/>
                </a:srgbClr>
              </a:outerShdw>
            </a:effectLst>
          </a:endParaRPr>
        </a:p>
      </cdr:txBody>
    </cdr:sp>
  </cdr:relSizeAnchor>
  <cdr:relSizeAnchor xmlns:cdr="http://schemas.openxmlformats.org/drawingml/2006/chartDrawing">
    <cdr:from>
      <cdr:x>0.0668</cdr:x>
      <cdr:y>0.83408</cdr:y>
    </cdr:from>
    <cdr:to>
      <cdr:x>0.12512</cdr:x>
      <cdr:y>0.92971</cdr:y>
    </cdr:to>
    <cdr:sp macro="" textlink="">
      <cdr:nvSpPr>
        <cdr:cNvPr id="2" name="TextBox 1"/>
        <cdr:cNvSpPr txBox="1"/>
      </cdr:nvSpPr>
      <cdr:spPr>
        <a:xfrm xmlns:a="http://schemas.openxmlformats.org/drawingml/2006/main">
          <a:off x="576064" y="4968552"/>
          <a:ext cx="504056" cy="57606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a:p>
      </cdr:txBody>
    </cdr:sp>
  </cdr:relSizeAnchor>
</c:userShapes>
</file>

<file path=ppt/drawings/drawing2.xml><?xml version="1.0" encoding="utf-8"?>
<c:userShapes xmlns:c="http://schemas.openxmlformats.org/drawingml/2006/chart">
  <cdr:relSizeAnchor xmlns:cdr="http://schemas.openxmlformats.org/drawingml/2006/chartDrawing">
    <cdr:from>
      <cdr:x>0.00797</cdr:x>
      <cdr:y>0.02595</cdr:y>
    </cdr:from>
    <cdr:to>
      <cdr:x>0.15817</cdr:x>
      <cdr:y>0.08607</cdr:y>
    </cdr:to>
    <cdr:sp macro="" textlink="">
      <cdr:nvSpPr>
        <cdr:cNvPr id="3" name="Поле 2"/>
        <cdr:cNvSpPr txBox="1"/>
      </cdr:nvSpPr>
      <cdr:spPr>
        <a:xfrm xmlns:a="http://schemas.openxmlformats.org/drawingml/2006/main">
          <a:off x="51206" y="95097"/>
          <a:ext cx="958291" cy="2194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ru-RU"/>
        </a:p>
      </cdr:txBody>
    </cdr:sp>
  </cdr:relSizeAnchor>
  <cdr:relSizeAnchor xmlns:cdr="http://schemas.openxmlformats.org/drawingml/2006/chartDrawing">
    <cdr:from>
      <cdr:x>0</cdr:x>
      <cdr:y>0</cdr:y>
    </cdr:from>
    <cdr:to>
      <cdr:x>0.001</cdr:x>
      <cdr:y>0</cdr:y>
    </cdr:to>
    <cdr:sp macro="" textlink="">
      <cdr:nvSpPr>
        <cdr:cNvPr id="4" name="Заголовок 2"/>
        <cdr:cNvSpPr>
          <a:spLocks xmlns:a="http://schemas.openxmlformats.org/drawingml/2006/main" noGrp="1"/>
        </cdr:cNvSpPr>
      </cdr:nvSpPr>
      <cdr:spPr>
        <a:xfrm xmlns:a="http://schemas.openxmlformats.org/drawingml/2006/main">
          <a:off x="-179512" y="-908720"/>
          <a:ext cx="8640960" cy="764704"/>
        </a:xfrm>
        <a:prstGeom xmlns:a="http://schemas.openxmlformats.org/drawingml/2006/main" prst="rect">
          <a:avLst/>
        </a:prstGeom>
      </cdr:spPr>
      <cdr:txBody>
        <a:bodyPr xmlns:a="http://schemas.openxmlformats.org/drawingml/2006/main" vert="horz" wrap="square" lIns="0" tIns="0" rIns="0" bIns="0" rtlCol="0" anchor="ctr" anchorCtr="0">
          <a:noAutofit/>
        </a:bodyPr>
        <a:lstStyle xmlns:a="http://schemas.openxmlformats.org/drawingml/2006/main"/>
        <a:p xmlns:a="http://schemas.openxmlformats.org/drawingml/2006/main">
          <a:endParaRPr lang="ru-RU"/>
        </a:p>
      </cdr:txBody>
    </cdr:sp>
  </cdr:relSizeAnchor>
  <cdr:relSizeAnchor xmlns:cdr="http://schemas.openxmlformats.org/drawingml/2006/chartDrawing">
    <cdr:from>
      <cdr:x>0.0678</cdr:x>
      <cdr:y>0.83083</cdr:y>
    </cdr:from>
    <cdr:to>
      <cdr:x>0.12662</cdr:x>
      <cdr:y>0.92921</cdr:y>
    </cdr:to>
    <cdr:sp macro="" textlink="">
      <cdr:nvSpPr>
        <cdr:cNvPr id="2" name="TextBox 1"/>
        <cdr:cNvSpPr txBox="1"/>
      </cdr:nvSpPr>
      <cdr:spPr>
        <a:xfrm xmlns:a="http://schemas.openxmlformats.org/drawingml/2006/main">
          <a:off x="576064" y="4968552"/>
          <a:ext cx="504056" cy="57606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2994" tIns="46497" rIns="92994" bIns="46497" rtlCol="0"/>
          <a:lstStyle>
            <a:lvl1pPr algn="l" eaLnBrk="0" hangingPunct="0">
              <a:defRPr sz="1200">
                <a:latin typeface="Arial" charset="0"/>
                <a:cs typeface="+mn-cs"/>
              </a:defRPr>
            </a:lvl1pPr>
          </a:lstStyle>
          <a:p>
            <a:pPr>
              <a:defRPr/>
            </a:pPr>
            <a:endParaRPr lang="ru-RU"/>
          </a:p>
        </p:txBody>
      </p:sp>
      <p:sp>
        <p:nvSpPr>
          <p:cNvPr id="3" name="Дата 2"/>
          <p:cNvSpPr>
            <a:spLocks noGrp="1"/>
          </p:cNvSpPr>
          <p:nvPr>
            <p:ph type="dt" idx="1"/>
          </p:nvPr>
        </p:nvSpPr>
        <p:spPr>
          <a:xfrm>
            <a:off x="3850443" y="0"/>
            <a:ext cx="2945659" cy="496332"/>
          </a:xfrm>
          <a:prstGeom prst="rect">
            <a:avLst/>
          </a:prstGeom>
        </p:spPr>
        <p:txBody>
          <a:bodyPr vert="horz" lIns="92994" tIns="46497" rIns="92994" bIns="46497" rtlCol="0"/>
          <a:lstStyle>
            <a:lvl1pPr algn="r" eaLnBrk="0" hangingPunct="0">
              <a:defRPr sz="1200">
                <a:latin typeface="Arial" charset="0"/>
                <a:cs typeface="+mn-cs"/>
              </a:defRPr>
            </a:lvl1pPr>
          </a:lstStyle>
          <a:p>
            <a:pPr>
              <a:defRPr/>
            </a:pPr>
            <a:fld id="{C8DCD77E-066F-4BEE-B277-015FDF390319}" type="datetimeFigureOut">
              <a:rPr lang="ru-RU"/>
              <a:pPr>
                <a:defRPr/>
              </a:pPr>
              <a:t>16.05.2022</a:t>
            </a:fld>
            <a:endParaRPr lang="ru-RU" dirty="0"/>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994" tIns="46497" rIns="92994" bIns="46497" rtlCol="0" anchor="ctr"/>
          <a:lstStyle/>
          <a:p>
            <a:pPr lvl="0"/>
            <a:endParaRPr lang="ru-RU" noProof="0" dirty="0" smtClean="0"/>
          </a:p>
        </p:txBody>
      </p:sp>
      <p:sp>
        <p:nvSpPr>
          <p:cNvPr id="5" name="Заметки 4"/>
          <p:cNvSpPr>
            <a:spLocks noGrp="1"/>
          </p:cNvSpPr>
          <p:nvPr>
            <p:ph type="body" sz="quarter" idx="3"/>
          </p:nvPr>
        </p:nvSpPr>
        <p:spPr>
          <a:xfrm>
            <a:off x="679768" y="4715154"/>
            <a:ext cx="5438140" cy="4466987"/>
          </a:xfrm>
          <a:prstGeom prst="rect">
            <a:avLst/>
          </a:prstGeom>
        </p:spPr>
        <p:txBody>
          <a:bodyPr vert="horz" lIns="92994" tIns="46497" rIns="92994" bIns="46497"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428584"/>
            <a:ext cx="2945659" cy="496332"/>
          </a:xfrm>
          <a:prstGeom prst="rect">
            <a:avLst/>
          </a:prstGeom>
        </p:spPr>
        <p:txBody>
          <a:bodyPr vert="horz" lIns="92994" tIns="46497" rIns="92994" bIns="46497" rtlCol="0" anchor="b"/>
          <a:lstStyle>
            <a:lvl1pPr algn="l" eaLnBrk="0" hangingPunct="0">
              <a:defRPr sz="1200">
                <a:latin typeface="Arial" charset="0"/>
                <a:cs typeface="+mn-cs"/>
              </a:defRPr>
            </a:lvl1pPr>
          </a:lstStyle>
          <a:p>
            <a:pPr>
              <a:defRPr/>
            </a:pPr>
            <a:endParaRPr lang="ru-RU"/>
          </a:p>
        </p:txBody>
      </p:sp>
      <p:sp>
        <p:nvSpPr>
          <p:cNvPr id="7" name="Номер слайда 6"/>
          <p:cNvSpPr>
            <a:spLocks noGrp="1"/>
          </p:cNvSpPr>
          <p:nvPr>
            <p:ph type="sldNum" sz="quarter" idx="5"/>
          </p:nvPr>
        </p:nvSpPr>
        <p:spPr>
          <a:xfrm>
            <a:off x="3850443" y="9428584"/>
            <a:ext cx="2945659" cy="496332"/>
          </a:xfrm>
          <a:prstGeom prst="rect">
            <a:avLst/>
          </a:prstGeom>
        </p:spPr>
        <p:txBody>
          <a:bodyPr vert="horz" lIns="92994" tIns="46497" rIns="92994" bIns="46497" rtlCol="0" anchor="b"/>
          <a:lstStyle>
            <a:lvl1pPr algn="r" eaLnBrk="0" hangingPunct="0">
              <a:defRPr sz="1200">
                <a:latin typeface="Arial" charset="0"/>
                <a:cs typeface="+mn-cs"/>
              </a:defRPr>
            </a:lvl1pPr>
          </a:lstStyle>
          <a:p>
            <a:pPr>
              <a:defRPr/>
            </a:pPr>
            <a:fld id="{CAFF8D50-618E-4D1F-B170-1BA30CB7DC7C}" type="slidenum">
              <a:rPr lang="ru-RU"/>
              <a:pPr>
                <a:defRPr/>
              </a:pPr>
              <a:t>‹#›</a:t>
            </a:fld>
            <a:endParaRPr lang="ru-RU" dirty="0"/>
          </a:p>
        </p:txBody>
      </p:sp>
    </p:spTree>
    <p:extLst>
      <p:ext uri="{BB962C8B-B14F-4D97-AF65-F5344CB8AC3E}">
        <p14:creationId xmlns:p14="http://schemas.microsoft.com/office/powerpoint/2010/main" xmlns="" val="42892605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CAFF8D50-618E-4D1F-B170-1BA30CB7DC7C}" type="slidenum">
              <a:rPr lang="ru-RU" smtClean="0"/>
              <a:pPr>
                <a:defRPr/>
              </a:pPr>
              <a:t>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Образ слайда 1"/>
          <p:cNvSpPr>
            <a:spLocks noGrp="1" noRot="1" noChangeAspect="1" noTextEdit="1"/>
          </p:cNvSpPr>
          <p:nvPr>
            <p:ph type="sldImg"/>
          </p:nvPr>
        </p:nvSpPr>
        <p:spPr bwMode="auto">
          <a:noFill/>
          <a:ln>
            <a:solidFill>
              <a:srgbClr val="000000"/>
            </a:solidFill>
            <a:miter lim="800000"/>
            <a:headEnd/>
            <a:tailEnd/>
          </a:ln>
        </p:spPr>
      </p:sp>
      <p:sp>
        <p:nvSpPr>
          <p:cNvPr id="68611"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68612" name="Номер слайда 3"/>
          <p:cNvSpPr>
            <a:spLocks noGrp="1"/>
          </p:cNvSpPr>
          <p:nvPr>
            <p:ph type="sldNum" sz="quarter" idx="5"/>
          </p:nvPr>
        </p:nvSpPr>
        <p:spPr bwMode="auto">
          <a:noFill/>
          <a:ln>
            <a:miter lim="800000"/>
            <a:headEnd/>
            <a:tailEnd/>
          </a:ln>
        </p:spPr>
        <p:txBody>
          <a:bodyPr/>
          <a:lstStyle/>
          <a:p>
            <a:fld id="{7B807670-4DC9-4908-942B-EAF030B40E4A}" type="slidenum">
              <a:rPr lang="ru-RU" altLang="ru-RU" smtClean="0">
                <a:latin typeface="Arial" charset="0"/>
                <a:cs typeface="Arial" charset="0"/>
              </a:rPr>
              <a:pPr/>
              <a:t>6</a:t>
            </a:fld>
            <a:endParaRPr lang="ru-RU" altLang="ru-RU"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Образ слайда 1"/>
          <p:cNvSpPr>
            <a:spLocks noGrp="1" noRot="1" noChangeAspect="1" noTextEdit="1"/>
          </p:cNvSpPr>
          <p:nvPr>
            <p:ph type="sldImg"/>
          </p:nvPr>
        </p:nvSpPr>
        <p:spPr bwMode="auto">
          <a:noFill/>
          <a:ln>
            <a:solidFill>
              <a:srgbClr val="000000"/>
            </a:solidFill>
            <a:miter lim="800000"/>
            <a:headEnd/>
            <a:tailEnd/>
          </a:ln>
        </p:spPr>
      </p:sp>
      <p:sp>
        <p:nvSpPr>
          <p:cNvPr id="26626"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662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D53890-9D32-47C4-9A37-A945A7750EA6}" type="slidenum">
              <a:rPr lang="ru-RU" smtClean="0">
                <a:cs typeface="Arial" charset="0"/>
              </a:rPr>
              <a:pPr/>
              <a:t>14</a:t>
            </a:fld>
            <a:endParaRPr lang="ru-RU"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Образ слайда 1"/>
          <p:cNvSpPr>
            <a:spLocks noGrp="1" noRot="1" noChangeAspect="1" noTextEdit="1"/>
          </p:cNvSpPr>
          <p:nvPr>
            <p:ph type="sldImg"/>
          </p:nvPr>
        </p:nvSpPr>
        <p:spPr bwMode="auto">
          <a:noFill/>
          <a:ln>
            <a:solidFill>
              <a:srgbClr val="000000"/>
            </a:solidFill>
            <a:miter lim="800000"/>
            <a:headEnd/>
            <a:tailEnd/>
          </a:ln>
        </p:spPr>
      </p:sp>
      <p:sp>
        <p:nvSpPr>
          <p:cNvPr id="30722"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072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BB9FD22-7767-4371-862C-3555BE8AC075}" type="slidenum">
              <a:rPr lang="ru-RU" smtClean="0">
                <a:cs typeface="Arial" charset="0"/>
              </a:rPr>
              <a:pPr/>
              <a:t>27</a:t>
            </a:fld>
            <a:endParaRPr lang="ru-RU"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CAFF8D50-618E-4D1F-B170-1BA30CB7DC7C}" type="slidenum">
              <a:rPr lang="ru-RU" smtClean="0"/>
              <a:pPr>
                <a:defRPr/>
              </a:pPr>
              <a:t>34</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Титульный слайд">
    <p:spTree>
      <p:nvGrpSpPr>
        <p:cNvPr id="1" name=""/>
        <p:cNvGrpSpPr/>
        <p:nvPr/>
      </p:nvGrpSpPr>
      <p:grpSpPr>
        <a:xfrm>
          <a:off x="0" y="0"/>
          <a:ext cx="0" cy="0"/>
          <a:chOff x="0" y="0"/>
          <a:chExt cx="0" cy="0"/>
        </a:xfrm>
      </p:grpSpPr>
      <p:sp>
        <p:nvSpPr>
          <p:cNvPr id="4"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5"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grpSp>
        <p:nvGrpSpPr>
          <p:cNvPr id="6" name="Группа 1"/>
          <p:cNvGrpSpPr>
            <a:grpSpLocks/>
          </p:cNvGrpSpPr>
          <p:nvPr/>
        </p:nvGrpSpPr>
        <p:grpSpPr bwMode="auto">
          <a:xfrm>
            <a:off x="-19050" y="203200"/>
            <a:ext cx="9180513" cy="647700"/>
            <a:chOff x="-19045" y="216550"/>
            <a:chExt cx="9180548" cy="649224"/>
          </a:xfrm>
        </p:grpSpPr>
        <p:sp>
          <p:nvSpPr>
            <p:cNvPr id="7"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sp>
          <p:nvSpPr>
            <p:cNvPr id="8"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grpSp>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10" name="Дата 29"/>
          <p:cNvSpPr>
            <a:spLocks noGrp="1"/>
          </p:cNvSpPr>
          <p:nvPr>
            <p:ph type="dt" sz="half" idx="10"/>
          </p:nvPr>
        </p:nvSpPr>
        <p:spPr/>
        <p:txBody>
          <a:bodyPr/>
          <a:lstStyle>
            <a:lvl1pPr>
              <a:defRPr/>
            </a:lvl1pPr>
          </a:lstStyle>
          <a:p>
            <a:pPr>
              <a:defRPr/>
            </a:pPr>
            <a:endParaRPr lang="ru-RU" altLang="en-US"/>
          </a:p>
        </p:txBody>
      </p:sp>
      <p:sp>
        <p:nvSpPr>
          <p:cNvPr id="11" name="Нижний колонтитул 18"/>
          <p:cNvSpPr>
            <a:spLocks noGrp="1"/>
          </p:cNvSpPr>
          <p:nvPr>
            <p:ph type="ftr" sz="quarter" idx="11"/>
          </p:nvPr>
        </p:nvSpPr>
        <p:spPr/>
        <p:txBody>
          <a:bodyPr/>
          <a:lstStyle>
            <a:lvl1pPr>
              <a:defRPr/>
            </a:lvl1pPr>
          </a:lstStyle>
          <a:p>
            <a:pPr>
              <a:defRPr/>
            </a:pPr>
            <a:endParaRPr lang="ru-RU" altLang="en-US"/>
          </a:p>
        </p:txBody>
      </p:sp>
      <p:sp>
        <p:nvSpPr>
          <p:cNvPr id="12" name="Номер слайда 26"/>
          <p:cNvSpPr>
            <a:spLocks noGrp="1"/>
          </p:cNvSpPr>
          <p:nvPr>
            <p:ph type="sldNum" sz="quarter" idx="12"/>
          </p:nvPr>
        </p:nvSpPr>
        <p:spPr/>
        <p:txBody>
          <a:bodyPr/>
          <a:lstStyle>
            <a:lvl1pPr>
              <a:defRPr/>
            </a:lvl1pPr>
          </a:lstStyle>
          <a:p>
            <a:pPr>
              <a:defRPr/>
            </a:pPr>
            <a:fld id="{0B08EE69-509D-402C-8D97-F13A6CF293D0}" type="slidenum">
              <a:rPr lang="ru-RU" altLang="en-US"/>
              <a:pPr>
                <a:defRPr/>
              </a:pPr>
              <a:t>‹#›</a:t>
            </a:fld>
            <a:endParaRPr lang="ru-RU" altLang="en-US" dirty="0"/>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P spid="17" grpId="0" build="p"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ltLang="en-US"/>
          </a:p>
        </p:txBody>
      </p:sp>
      <p:sp>
        <p:nvSpPr>
          <p:cNvPr id="5"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6" name="Номер слайда 17"/>
          <p:cNvSpPr>
            <a:spLocks noGrp="1"/>
          </p:cNvSpPr>
          <p:nvPr>
            <p:ph type="sldNum" sz="quarter" idx="12"/>
          </p:nvPr>
        </p:nvSpPr>
        <p:spPr/>
        <p:txBody>
          <a:bodyPr/>
          <a:lstStyle>
            <a:lvl1pPr>
              <a:defRPr/>
            </a:lvl1pPr>
          </a:lstStyle>
          <a:p>
            <a:pPr>
              <a:defRPr/>
            </a:pPr>
            <a:fld id="{41BDD8F8-8151-4734-8CD1-34D1EA590C7D}" type="slidenum">
              <a:rPr lang="ru-RU" altLang="en-US"/>
              <a:pPr>
                <a:defRPr/>
              </a:pPr>
              <a:t>‹#›</a:t>
            </a:fld>
            <a:endParaRPr lang="ru-RU" alt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ltLang="en-US"/>
          </a:p>
        </p:txBody>
      </p:sp>
      <p:sp>
        <p:nvSpPr>
          <p:cNvPr id="5"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6" name="Номер слайда 17"/>
          <p:cNvSpPr>
            <a:spLocks noGrp="1"/>
          </p:cNvSpPr>
          <p:nvPr>
            <p:ph type="sldNum" sz="quarter" idx="12"/>
          </p:nvPr>
        </p:nvSpPr>
        <p:spPr/>
        <p:txBody>
          <a:bodyPr/>
          <a:lstStyle>
            <a:lvl1pPr>
              <a:defRPr/>
            </a:lvl1pPr>
          </a:lstStyle>
          <a:p>
            <a:pPr>
              <a:defRPr/>
            </a:pPr>
            <a:fld id="{BA3BE52F-C5D6-417E-857B-1CA783D8551F}" type="slidenum">
              <a:rPr lang="ru-RU" altLang="en-US"/>
              <a:pPr>
                <a:defRPr/>
              </a:pPr>
              <a:t>‹#›</a:t>
            </a:fld>
            <a:endParaRPr lang="ru-RU" alt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userDrawn="1">
  <p:cSld name="3_Заголовок и объект">
    <p:spTree>
      <p:nvGrpSpPr>
        <p:cNvPr id="1" name=""/>
        <p:cNvGrpSpPr/>
        <p:nvPr/>
      </p:nvGrpSpPr>
      <p:grpSpPr>
        <a:xfrm>
          <a:off x="0" y="0"/>
          <a:ext cx="0" cy="0"/>
          <a:chOff x="0" y="0"/>
          <a:chExt cx="0" cy="0"/>
        </a:xfrm>
      </p:grpSpPr>
      <p:sp>
        <p:nvSpPr>
          <p:cNvPr id="5"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6"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grpSp>
        <p:nvGrpSpPr>
          <p:cNvPr id="7" name="Группа 1"/>
          <p:cNvGrpSpPr>
            <a:grpSpLocks/>
          </p:cNvGrpSpPr>
          <p:nvPr/>
        </p:nvGrpSpPr>
        <p:grpSpPr bwMode="auto">
          <a:xfrm>
            <a:off x="-19050" y="203200"/>
            <a:ext cx="9180513" cy="647700"/>
            <a:chOff x="-19045" y="216550"/>
            <a:chExt cx="9180548" cy="649224"/>
          </a:xfrm>
        </p:grpSpPr>
        <p:sp>
          <p:nvSpPr>
            <p:cNvPr id="9"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sp>
          <p:nvSpPr>
            <p:cNvPr id="10"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grpSp>
      <p:sp>
        <p:nvSpPr>
          <p:cNvPr id="2" name="Заголовок 1"/>
          <p:cNvSpPr>
            <a:spLocks noGrp="1"/>
          </p:cNvSpPr>
          <p:nvPr>
            <p:ph type="title"/>
          </p:nvPr>
        </p:nvSpPr>
        <p:spPr/>
        <p:txBody>
          <a:bodyPr/>
          <a:lstStyle>
            <a:lvl1pPr hangingPunct="1">
              <a:lnSpc>
                <a:spcPct val="100000"/>
              </a:lnSpc>
              <a:spcAft>
                <a:spcPts val="300"/>
              </a:spcAft>
              <a:tabLst>
                <a:tab pos="723900" algn="l"/>
                <a:tab pos="1447800" algn="l"/>
                <a:tab pos="2171700" algn="l"/>
                <a:tab pos="2895600" algn="l"/>
                <a:tab pos="3619500" algn="l"/>
                <a:tab pos="4343400" algn="l"/>
                <a:tab pos="5067300" algn="l"/>
              </a:tabLst>
              <a:defRPr/>
            </a:lvl1pPr>
          </a:lstStyle>
          <a:p>
            <a:r>
              <a:rPr lang="ru-RU" smtClean="0"/>
              <a:t>Образец заголовка</a:t>
            </a:r>
            <a:endParaRPr lang="ru-RU" dirty="0"/>
          </a:p>
        </p:txBody>
      </p:sp>
      <p:sp>
        <p:nvSpPr>
          <p:cNvPr id="3" name="Содержимое 2"/>
          <p:cNvSpPr>
            <a:spLocks noGrp="1"/>
          </p:cNvSpPr>
          <p:nvPr>
            <p:ph idx="1"/>
          </p:nvPr>
        </p:nvSpPr>
        <p:spPr>
          <a:xfrm>
            <a:off x="1081454" y="2178845"/>
            <a:ext cx="7609742" cy="4404519"/>
          </a:xfrm>
        </p:spPr>
        <p:txBody>
          <a:bodyPr tIns="0"/>
          <a:lstStyle>
            <a:lvl1pPr marL="0" marR="0" indent="-274320" algn="l" defTabSz="914400" rtl="0" eaLnBrk="1" fontAlgn="auto" latinLnBrk="0" hangingPunct="1">
              <a:lnSpc>
                <a:spcPct val="100000"/>
              </a:lnSpc>
              <a:spcBef>
                <a:spcPts val="0"/>
              </a:spcBef>
              <a:spcAft>
                <a:spcPts val="600"/>
              </a:spcAft>
              <a:buClr>
                <a:schemeClr val="bg2"/>
              </a:buClr>
              <a:buSzPct val="130000"/>
              <a:buFont typeface="Arial" pitchFamily="34" charset="0"/>
              <a:buChar char="•"/>
              <a:tabLst/>
              <a:defRPr sz="1600"/>
            </a:lvl1pPr>
            <a:lvl2pPr marL="273600" marR="0" indent="-274320" algn="l" defTabSz="914400" rtl="0" eaLnBrk="1" fontAlgn="auto" latinLnBrk="0" hangingPunct="1">
              <a:lnSpc>
                <a:spcPct val="100000"/>
              </a:lnSpc>
              <a:spcBef>
                <a:spcPts val="0"/>
              </a:spcBef>
              <a:spcAft>
                <a:spcPts val="600"/>
              </a:spcAft>
              <a:buClr>
                <a:schemeClr val="bg2"/>
              </a:buClr>
              <a:buSzPct val="70000"/>
              <a:buFont typeface="Wingdings" pitchFamily="2" charset="2"/>
              <a:buChar char="Ø"/>
              <a:tabLst/>
              <a:defRPr/>
            </a:lvl2pPr>
            <a:lvl3pPr>
              <a:defRPr sz="1400"/>
            </a:lvl3pPr>
          </a:lstStyle>
          <a:p>
            <a:pPr lvl="0"/>
            <a:r>
              <a:rPr lang="ru-RU" smtClean="0"/>
              <a:t>Образец текста</a:t>
            </a:r>
          </a:p>
          <a:p>
            <a:pPr lvl="1"/>
            <a:r>
              <a:rPr lang="ru-RU" smtClean="0"/>
              <a:t>Второй уровень</a:t>
            </a:r>
          </a:p>
        </p:txBody>
      </p:sp>
      <p:sp>
        <p:nvSpPr>
          <p:cNvPr id="8" name="Текст 7"/>
          <p:cNvSpPr>
            <a:spLocks noGrp="1"/>
          </p:cNvSpPr>
          <p:nvPr>
            <p:ph type="body" sz="quarter" idx="10"/>
          </p:nvPr>
        </p:nvSpPr>
        <p:spPr>
          <a:xfrm>
            <a:off x="1081454" y="1531938"/>
            <a:ext cx="7609743" cy="461454"/>
          </a:xfrm>
        </p:spPr>
        <p:txBody>
          <a:bodyPr tIns="0" bIns="0">
            <a:normAutofit/>
          </a:bodyPr>
          <a:lstStyle>
            <a:lvl1pPr hangingPunct="1">
              <a:lnSpc>
                <a:spcPct val="100000"/>
              </a:lnSpc>
              <a:spcAft>
                <a:spcPts val="300"/>
              </a:spcAft>
              <a:buNone/>
              <a:tabLst>
                <a:tab pos="723900" algn="l"/>
                <a:tab pos="1447800" algn="l"/>
                <a:tab pos="2171700" algn="l"/>
                <a:tab pos="2895600" algn="l"/>
                <a:tab pos="3619500" algn="l"/>
                <a:tab pos="4343400" algn="l"/>
                <a:tab pos="5067300" algn="l"/>
                <a:tab pos="5791200" algn="l"/>
                <a:tab pos="6515100" algn="l"/>
                <a:tab pos="7239000" algn="l"/>
              </a:tabLst>
              <a:defRPr sz="1800" b="1">
                <a:solidFill>
                  <a:schemeClr val="tx1"/>
                </a:solidFill>
              </a:defRPr>
            </a:lvl1pPr>
          </a:lstStyle>
          <a:p>
            <a:pPr lvl="0"/>
            <a:r>
              <a:rPr lang="ru-RU" smtClean="0"/>
              <a:t>Образец текста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P spid="8" grpId="0" build="p" autoUpdateAnimBg="0"/>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cSld name="Заголовок, диаграмма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2238"/>
            <a:ext cx="7543800" cy="1295400"/>
          </a:xfrm>
        </p:spPr>
        <p:txBody>
          <a:bodyPr/>
          <a:lstStyle/>
          <a:p>
            <a:r>
              <a:rPr lang="ru-RU" smtClean="0"/>
              <a:t>Образец заголовка</a:t>
            </a:r>
            <a:endParaRPr lang="ru-RU"/>
          </a:p>
        </p:txBody>
      </p:sp>
      <p:sp>
        <p:nvSpPr>
          <p:cNvPr id="3" name="Диаграмма 2"/>
          <p:cNvSpPr>
            <a:spLocks noGrp="1"/>
          </p:cNvSpPr>
          <p:nvPr>
            <p:ph type="chart" sz="half" idx="1"/>
          </p:nvPr>
        </p:nvSpPr>
        <p:spPr>
          <a:xfrm>
            <a:off x="457200" y="1719263"/>
            <a:ext cx="4038600" cy="4411662"/>
          </a:xfrm>
        </p:spPr>
        <p:txBody>
          <a:bodyPr>
            <a:normAutofit/>
          </a:bodyPr>
          <a:lstStyle/>
          <a:p>
            <a:pPr lvl="0"/>
            <a:endParaRPr lang="ru-RU" noProof="0" dirty="0" smtClean="0"/>
          </a:p>
        </p:txBody>
      </p:sp>
      <p:sp>
        <p:nvSpPr>
          <p:cNvPr id="4" name="Текст 3"/>
          <p:cNvSpPr>
            <a:spLocks noGrp="1"/>
          </p:cNvSpPr>
          <p:nvPr>
            <p:ph type="body" sz="half" idx="2"/>
          </p:nvPr>
        </p:nvSpPr>
        <p:spPr>
          <a:xfrm>
            <a:off x="4648200" y="1719263"/>
            <a:ext cx="4038600" cy="44116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9"/>
          <p:cNvSpPr>
            <a:spLocks noGrp="1"/>
          </p:cNvSpPr>
          <p:nvPr>
            <p:ph type="dt" sz="half" idx="10"/>
          </p:nvPr>
        </p:nvSpPr>
        <p:spPr/>
        <p:txBody>
          <a:bodyPr/>
          <a:lstStyle>
            <a:lvl1pPr>
              <a:defRPr/>
            </a:lvl1pPr>
          </a:lstStyle>
          <a:p>
            <a:pPr>
              <a:defRPr/>
            </a:pPr>
            <a:endParaRPr lang="ru-RU" altLang="en-US"/>
          </a:p>
        </p:txBody>
      </p:sp>
      <p:sp>
        <p:nvSpPr>
          <p:cNvPr id="6"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7" name="Номер слайда 17"/>
          <p:cNvSpPr>
            <a:spLocks noGrp="1"/>
          </p:cNvSpPr>
          <p:nvPr>
            <p:ph type="sldNum" sz="quarter" idx="12"/>
          </p:nvPr>
        </p:nvSpPr>
        <p:spPr/>
        <p:txBody>
          <a:bodyPr/>
          <a:lstStyle>
            <a:lvl1pPr>
              <a:defRPr/>
            </a:lvl1pPr>
          </a:lstStyle>
          <a:p>
            <a:pPr>
              <a:defRPr/>
            </a:pPr>
            <a:fld id="{42C2CD25-9DED-4297-8B83-92B0B76848A7}" type="slidenum">
              <a:rPr lang="ru-RU" altLang="en-US"/>
              <a:pPr>
                <a:defRPr/>
              </a:pPr>
              <a:t>‹#›</a:t>
            </a:fld>
            <a:endParaRPr lang="ru-RU" alt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5/16/2022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xmlns="" val="2256749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ltLang="en-US"/>
          </a:p>
        </p:txBody>
      </p:sp>
      <p:sp>
        <p:nvSpPr>
          <p:cNvPr id="5"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6" name="Номер слайда 17"/>
          <p:cNvSpPr>
            <a:spLocks noGrp="1"/>
          </p:cNvSpPr>
          <p:nvPr>
            <p:ph type="sldNum" sz="quarter" idx="12"/>
          </p:nvPr>
        </p:nvSpPr>
        <p:spPr/>
        <p:txBody>
          <a:bodyPr/>
          <a:lstStyle>
            <a:lvl1pPr>
              <a:defRPr/>
            </a:lvl1pPr>
          </a:lstStyle>
          <a:p>
            <a:pPr>
              <a:defRPr/>
            </a:pPr>
            <a:fld id="{099588B7-A413-4FC2-9B6B-52533DFAA6FB}" type="slidenum">
              <a:rPr lang="ru-RU" altLang="en-US"/>
              <a:pPr>
                <a:defRPr/>
              </a:pPr>
              <a:t>‹#›</a:t>
            </a:fld>
            <a:endParaRPr lang="ru-RU" alt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p:cSld name="Заголовок раздела">
    <p:spTree>
      <p:nvGrpSpPr>
        <p:cNvPr id="1" name=""/>
        <p:cNvGrpSpPr/>
        <p:nvPr/>
      </p:nvGrpSpPr>
      <p:grpSpPr>
        <a:xfrm>
          <a:off x="0" y="0"/>
          <a:ext cx="0" cy="0"/>
          <a:chOff x="0" y="0"/>
          <a:chExt cx="0" cy="0"/>
        </a:xfrm>
      </p:grpSpPr>
      <p:sp>
        <p:nvSpPr>
          <p:cNvPr id="4"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5"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grpSp>
        <p:nvGrpSpPr>
          <p:cNvPr id="6" name="Группа 1"/>
          <p:cNvGrpSpPr>
            <a:grpSpLocks/>
          </p:cNvGrpSpPr>
          <p:nvPr/>
        </p:nvGrpSpPr>
        <p:grpSpPr bwMode="auto">
          <a:xfrm>
            <a:off x="-19050" y="203200"/>
            <a:ext cx="9180513" cy="647700"/>
            <a:chOff x="-19045" y="216550"/>
            <a:chExt cx="9180548" cy="649224"/>
          </a:xfrm>
        </p:grpSpPr>
        <p:sp>
          <p:nvSpPr>
            <p:cNvPr id="7"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sp>
          <p:nvSpPr>
            <p:cNvPr id="8"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grpSp>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9" name="Дата 3"/>
          <p:cNvSpPr>
            <a:spLocks noGrp="1"/>
          </p:cNvSpPr>
          <p:nvPr>
            <p:ph type="dt" sz="half" idx="10"/>
          </p:nvPr>
        </p:nvSpPr>
        <p:spPr/>
        <p:txBody>
          <a:bodyPr/>
          <a:lstStyle>
            <a:lvl1pPr>
              <a:defRPr/>
            </a:lvl1pPr>
          </a:lstStyle>
          <a:p>
            <a:pPr>
              <a:defRPr/>
            </a:pPr>
            <a:endParaRPr lang="ru-RU" altLang="en-US"/>
          </a:p>
        </p:txBody>
      </p:sp>
      <p:sp>
        <p:nvSpPr>
          <p:cNvPr id="10"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11" name="Номер слайда 5"/>
          <p:cNvSpPr>
            <a:spLocks noGrp="1"/>
          </p:cNvSpPr>
          <p:nvPr>
            <p:ph type="sldNum" sz="quarter" idx="12"/>
          </p:nvPr>
        </p:nvSpPr>
        <p:spPr/>
        <p:txBody>
          <a:bodyPr/>
          <a:lstStyle>
            <a:lvl1pPr>
              <a:defRPr/>
            </a:lvl1pPr>
          </a:lstStyle>
          <a:p>
            <a:pPr>
              <a:defRPr/>
            </a:pPr>
            <a:fld id="{54531A32-585E-419A-9D8B-6EFC62226C0E}" type="slidenum">
              <a:rPr lang="ru-RU" altLang="en-US"/>
              <a:pPr>
                <a:defRPr/>
              </a:pPr>
              <a:t>‹#›</a:t>
            </a:fld>
            <a:endParaRPr lang="ru-RU" altLang="en-US" dirty="0"/>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endParaRPr lang="ru-RU" altLang="en-US"/>
          </a:p>
        </p:txBody>
      </p:sp>
      <p:sp>
        <p:nvSpPr>
          <p:cNvPr id="6"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7" name="Номер слайда 17"/>
          <p:cNvSpPr>
            <a:spLocks noGrp="1"/>
          </p:cNvSpPr>
          <p:nvPr>
            <p:ph type="sldNum" sz="quarter" idx="12"/>
          </p:nvPr>
        </p:nvSpPr>
        <p:spPr/>
        <p:txBody>
          <a:bodyPr/>
          <a:lstStyle>
            <a:lvl1pPr>
              <a:defRPr/>
            </a:lvl1pPr>
          </a:lstStyle>
          <a:p>
            <a:pPr>
              <a:defRPr/>
            </a:pPr>
            <a:fld id="{8E2B83EB-8DB2-4E90-A4EC-B59EB231A90C}" type="slidenum">
              <a:rPr lang="ru-RU" altLang="en-US"/>
              <a:pPr>
                <a:defRPr/>
              </a:pPr>
              <a:t>‹#›</a:t>
            </a:fld>
            <a:endParaRPr lang="ru-RU" alt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9"/>
          <p:cNvSpPr>
            <a:spLocks noGrp="1"/>
          </p:cNvSpPr>
          <p:nvPr>
            <p:ph type="dt" sz="half" idx="10"/>
          </p:nvPr>
        </p:nvSpPr>
        <p:spPr/>
        <p:txBody>
          <a:bodyPr/>
          <a:lstStyle>
            <a:lvl1pPr>
              <a:defRPr/>
            </a:lvl1pPr>
          </a:lstStyle>
          <a:p>
            <a:pPr>
              <a:defRPr/>
            </a:pPr>
            <a:endParaRPr lang="ru-RU" altLang="en-US"/>
          </a:p>
        </p:txBody>
      </p:sp>
      <p:sp>
        <p:nvSpPr>
          <p:cNvPr id="8"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9" name="Номер слайда 17"/>
          <p:cNvSpPr>
            <a:spLocks noGrp="1"/>
          </p:cNvSpPr>
          <p:nvPr>
            <p:ph type="sldNum" sz="quarter" idx="12"/>
          </p:nvPr>
        </p:nvSpPr>
        <p:spPr/>
        <p:txBody>
          <a:bodyPr/>
          <a:lstStyle>
            <a:lvl1pPr>
              <a:defRPr/>
            </a:lvl1pPr>
          </a:lstStyle>
          <a:p>
            <a:pPr>
              <a:defRPr/>
            </a:pPr>
            <a:fld id="{54EB6B98-1B23-41AB-9558-9710F4EB0199}" type="slidenum">
              <a:rPr lang="ru-RU" altLang="en-US"/>
              <a:pPr>
                <a:defRPr/>
              </a:pPr>
              <a:t>‹#›</a:t>
            </a:fld>
            <a:endParaRPr lang="ru-RU" alt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endParaRPr lang="ru-RU" altLang="en-US"/>
          </a:p>
        </p:txBody>
      </p:sp>
      <p:sp>
        <p:nvSpPr>
          <p:cNvPr id="4"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5" name="Номер слайда 17"/>
          <p:cNvSpPr>
            <a:spLocks noGrp="1"/>
          </p:cNvSpPr>
          <p:nvPr>
            <p:ph type="sldNum" sz="quarter" idx="12"/>
          </p:nvPr>
        </p:nvSpPr>
        <p:spPr/>
        <p:txBody>
          <a:bodyPr/>
          <a:lstStyle>
            <a:lvl1pPr>
              <a:defRPr/>
            </a:lvl1pPr>
          </a:lstStyle>
          <a:p>
            <a:pPr>
              <a:defRPr/>
            </a:pPr>
            <a:fld id="{40ABF0F7-A5E6-4E23-873F-0DE72E70A799}" type="slidenum">
              <a:rPr lang="ru-RU" altLang="en-US"/>
              <a:pPr>
                <a:defRPr/>
              </a:pPr>
              <a:t>‹#›</a:t>
            </a:fld>
            <a:endParaRPr lang="ru-RU" alt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endParaRPr lang="ru-RU" altLang="en-US"/>
          </a:p>
        </p:txBody>
      </p:sp>
      <p:sp>
        <p:nvSpPr>
          <p:cNvPr id="3"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4" name="Номер слайда 17"/>
          <p:cNvSpPr>
            <a:spLocks noGrp="1"/>
          </p:cNvSpPr>
          <p:nvPr>
            <p:ph type="sldNum" sz="quarter" idx="12"/>
          </p:nvPr>
        </p:nvSpPr>
        <p:spPr/>
        <p:txBody>
          <a:bodyPr/>
          <a:lstStyle>
            <a:lvl1pPr>
              <a:defRPr/>
            </a:lvl1pPr>
          </a:lstStyle>
          <a:p>
            <a:pPr>
              <a:defRPr/>
            </a:pPr>
            <a:fld id="{C5F7EBDA-1835-4491-A2B9-7724BED76564}" type="slidenum">
              <a:rPr lang="ru-RU" altLang="en-US"/>
              <a:pPr>
                <a:defRPr/>
              </a:pPr>
              <a:t>‹#›</a:t>
            </a:fld>
            <a:endParaRPr lang="ru-RU" alt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endParaRPr lang="ru-RU" altLang="en-US"/>
          </a:p>
        </p:txBody>
      </p:sp>
      <p:sp>
        <p:nvSpPr>
          <p:cNvPr id="6" name="Нижний колонтитул 21"/>
          <p:cNvSpPr>
            <a:spLocks noGrp="1"/>
          </p:cNvSpPr>
          <p:nvPr>
            <p:ph type="ftr" sz="quarter" idx="11"/>
          </p:nvPr>
        </p:nvSpPr>
        <p:spPr/>
        <p:txBody>
          <a:bodyPr/>
          <a:lstStyle>
            <a:lvl1pPr>
              <a:defRPr/>
            </a:lvl1pPr>
          </a:lstStyle>
          <a:p>
            <a:pPr>
              <a:defRPr/>
            </a:pPr>
            <a:endParaRPr lang="ru-RU" altLang="en-US"/>
          </a:p>
        </p:txBody>
      </p:sp>
      <p:sp>
        <p:nvSpPr>
          <p:cNvPr id="7" name="Номер слайда 17"/>
          <p:cNvSpPr>
            <a:spLocks noGrp="1"/>
          </p:cNvSpPr>
          <p:nvPr>
            <p:ph type="sldNum" sz="quarter" idx="12"/>
          </p:nvPr>
        </p:nvSpPr>
        <p:spPr/>
        <p:txBody>
          <a:bodyPr/>
          <a:lstStyle>
            <a:lvl1pPr>
              <a:defRPr/>
            </a:lvl1pPr>
          </a:lstStyle>
          <a:p>
            <a:pPr>
              <a:defRPr/>
            </a:pPr>
            <a:fld id="{4D26C423-0D69-4047-A7A1-057B0D973D34}" type="slidenum">
              <a:rPr lang="ru-RU" altLang="en-US"/>
              <a:pPr>
                <a:defRPr/>
              </a:pPr>
              <a:t>‹#›</a:t>
            </a:fld>
            <a:endParaRPr lang="ru-RU" alt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Прямоугольный треугольник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smtClean="0"/>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dirty="0" smtClean="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endParaRPr lang="ru-RU" altLang="en-US"/>
          </a:p>
        </p:txBody>
      </p:sp>
      <p:sp>
        <p:nvSpPr>
          <p:cNvPr id="10" name="Нижний колонтитул 5"/>
          <p:cNvSpPr>
            <a:spLocks noGrp="1"/>
          </p:cNvSpPr>
          <p:nvPr>
            <p:ph type="ftr" sz="quarter" idx="11"/>
          </p:nvPr>
        </p:nvSpPr>
        <p:spPr/>
        <p:txBody>
          <a:bodyPr/>
          <a:lstStyle>
            <a:lvl1pPr>
              <a:defRPr/>
            </a:lvl1pPr>
          </a:lstStyle>
          <a:p>
            <a:pPr>
              <a:defRPr/>
            </a:pPr>
            <a:endParaRPr lang="ru-RU" altLang="en-US"/>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pPr>
              <a:defRPr/>
            </a:pPr>
            <a:fld id="{B34D36B3-124C-4264-9783-28CC55ACCA58}" type="slidenum">
              <a:rPr lang="ru-RU" altLang="en-US"/>
              <a:pPr>
                <a:defRPr/>
              </a:pPr>
              <a:t>‹#›</a:t>
            </a:fld>
            <a:endParaRPr lang="ru-RU" alt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4" grpId="0" build="p" autoUpdateAnimBg="0"/>
      <p:bldP spid="3" grpId="0" build="p"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cstate="print"/>
          <a:srcRect/>
          <a:tile tx="0" ty="0" sx="100000" sy="100000" flip="none" algn="tl"/>
        </a:blip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9" name="Заголовок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ru-RU" smtClean="0"/>
              <a:t>Образец заголовка</a:t>
            </a:r>
            <a:endParaRPr lang="en-US" smtClean="0"/>
          </a:p>
        </p:txBody>
      </p:sp>
      <p:sp>
        <p:nvSpPr>
          <p:cNvPr id="30" name="Текст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cs typeface="+mn-cs"/>
              </a:defRPr>
            </a:lvl1pPr>
          </a:lstStyle>
          <a:p>
            <a:pPr>
              <a:defRPr/>
            </a:pPr>
            <a:endParaRPr lang="ru-RU" altLang="en-US"/>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cs typeface="+mn-cs"/>
              </a:defRPr>
            </a:lvl1pPr>
          </a:lstStyle>
          <a:p>
            <a:pPr>
              <a:defRPr/>
            </a:pPr>
            <a:endParaRPr lang="ru-RU" altLang="en-US"/>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pitchFamily="34" charset="0"/>
                <a:cs typeface="+mn-cs"/>
              </a:defRPr>
            </a:lvl1pPr>
          </a:lstStyle>
          <a:p>
            <a:pPr>
              <a:defRPr/>
            </a:pPr>
            <a:fld id="{C473A508-2951-4BBE-8534-2D1912DFC64D}" type="slidenum">
              <a:rPr lang="ru-RU" altLang="en-US"/>
              <a:pPr>
                <a:defRPr/>
              </a:pPr>
              <a:t>‹#›</a:t>
            </a:fld>
            <a:endParaRPr lang="ru-RU" altLang="en-US" dirty="0"/>
          </a:p>
        </p:txBody>
      </p:sp>
      <p:grpSp>
        <p:nvGrpSpPr>
          <p:cNvPr id="1033"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latin typeface="Arial" pitchFamily="34" charset="0"/>
                <a:cs typeface="+mn-cs"/>
              </a:endParaRPr>
            </a:p>
          </p:txBody>
        </p:sp>
      </p:grpSp>
    </p:spTree>
  </p:cSld>
  <p:clrMap bg1="lt1" tx1="dk1" bg2="lt2" tx2="dk2" accent1="accent1" accent2="accent2" accent3="accent3" accent4="accent4" accent5="accent5" accent6="accent6" hlink="hlink" folHlink="folHlink"/>
  <p:sldLayoutIdLst>
    <p:sldLayoutId id="2147484436" r:id="rId1"/>
    <p:sldLayoutId id="2147484435" r:id="rId2"/>
    <p:sldLayoutId id="2147484437" r:id="rId3"/>
    <p:sldLayoutId id="2147484434" r:id="rId4"/>
    <p:sldLayoutId id="2147484433" r:id="rId5"/>
    <p:sldLayoutId id="2147484432" r:id="rId6"/>
    <p:sldLayoutId id="2147484431" r:id="rId7"/>
    <p:sldLayoutId id="2147484430" r:id="rId8"/>
    <p:sldLayoutId id="2147484438" r:id="rId9"/>
    <p:sldLayoutId id="2147484429" r:id="rId10"/>
    <p:sldLayoutId id="2147484428" r:id="rId11"/>
    <p:sldLayoutId id="2147484440" r:id="rId12"/>
    <p:sldLayoutId id="2147484427" r:id="rId13"/>
    <p:sldLayoutId id="2147484441" r:id="rId14"/>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0">
                                            <p:txEl>
                                              <p:pRg st="0" end="0"/>
                                            </p:txEl>
                                          </p:spTgt>
                                        </p:tgtEl>
                                        <p:attrNameLst>
                                          <p:attrName>style.visibility</p:attrName>
                                        </p:attrNameLst>
                                      </p:cBhvr>
                                      <p:to>
                                        <p:strVal val="visible"/>
                                      </p:to>
                                    </p:set>
                                    <p:animEffect transition="in" filter="fade">
                                      <p:cBhvr>
                                        <p:cTn id="14" dur="500"/>
                                        <p:tgtEl>
                                          <p:spTgt spid="30">
                                            <p:txEl>
                                              <p:pRg st="0" end="0"/>
                                            </p:txEl>
                                          </p:spTgt>
                                        </p:tgtEl>
                                      </p:cBhvr>
                                    </p:animEffect>
                                    <p:anim calcmode="lin" valueType="num">
                                      <p:cBhvr>
                                        <p:cTn id="15"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30">
                                            <p:txEl>
                                              <p:pRg st="1" end="1"/>
                                            </p:txEl>
                                          </p:spTgt>
                                        </p:tgtEl>
                                        <p:attrNameLst>
                                          <p:attrName>style.visibility</p:attrName>
                                        </p:attrNameLst>
                                      </p:cBhvr>
                                      <p:to>
                                        <p:strVal val="visible"/>
                                      </p:to>
                                    </p:set>
                                    <p:animEffect transition="in" filter="fade">
                                      <p:cBhvr>
                                        <p:cTn id="19" dur="500"/>
                                        <p:tgtEl>
                                          <p:spTgt spid="30">
                                            <p:txEl>
                                              <p:pRg st="1" end="1"/>
                                            </p:txEl>
                                          </p:spTgt>
                                        </p:tgtEl>
                                      </p:cBhvr>
                                    </p:animEffect>
                                    <p:anim calcmode="lin" valueType="num">
                                      <p:cBhvr>
                                        <p:cTn id="20" dur="5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0">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30">
                                            <p:txEl>
                                              <p:pRg st="2" end="2"/>
                                            </p:txEl>
                                          </p:spTgt>
                                        </p:tgtEl>
                                        <p:attrNameLst>
                                          <p:attrName>style.visibility</p:attrName>
                                        </p:attrNameLst>
                                      </p:cBhvr>
                                      <p:to>
                                        <p:strVal val="visible"/>
                                      </p:to>
                                    </p:set>
                                    <p:animEffect transition="in" filter="fade">
                                      <p:cBhvr>
                                        <p:cTn id="24" dur="500"/>
                                        <p:tgtEl>
                                          <p:spTgt spid="30">
                                            <p:txEl>
                                              <p:pRg st="2" end="2"/>
                                            </p:txEl>
                                          </p:spTgt>
                                        </p:tgtEl>
                                      </p:cBhvr>
                                    </p:animEffect>
                                    <p:anim calcmode="lin" valueType="num">
                                      <p:cBhvr>
                                        <p:cTn id="25"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0">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30">
                                            <p:txEl>
                                              <p:pRg st="3" end="3"/>
                                            </p:txEl>
                                          </p:spTgt>
                                        </p:tgtEl>
                                        <p:attrNameLst>
                                          <p:attrName>style.visibility</p:attrName>
                                        </p:attrNameLst>
                                      </p:cBhvr>
                                      <p:to>
                                        <p:strVal val="visible"/>
                                      </p:to>
                                    </p:set>
                                    <p:animEffect transition="in" filter="fade">
                                      <p:cBhvr>
                                        <p:cTn id="29" dur="500"/>
                                        <p:tgtEl>
                                          <p:spTgt spid="30">
                                            <p:txEl>
                                              <p:pRg st="3" end="3"/>
                                            </p:txEl>
                                          </p:spTgt>
                                        </p:tgtEl>
                                      </p:cBhvr>
                                    </p:animEffect>
                                    <p:anim calcmode="lin" valueType="num">
                                      <p:cBhvr>
                                        <p:cTn id="30" dur="5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0">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30">
                                            <p:txEl>
                                              <p:pRg st="4" end="4"/>
                                            </p:txEl>
                                          </p:spTgt>
                                        </p:tgtEl>
                                        <p:attrNameLst>
                                          <p:attrName>style.visibility</p:attrName>
                                        </p:attrNameLst>
                                      </p:cBhvr>
                                      <p:to>
                                        <p:strVal val="visible"/>
                                      </p:to>
                                    </p:set>
                                    <p:animEffect transition="in" filter="fade">
                                      <p:cBhvr>
                                        <p:cTn id="34" dur="500"/>
                                        <p:tgtEl>
                                          <p:spTgt spid="30">
                                            <p:txEl>
                                              <p:pRg st="4" end="4"/>
                                            </p:txEl>
                                          </p:spTgt>
                                        </p:tgtEl>
                                      </p:cBhvr>
                                    </p:animEffect>
                                    <p:anim calcmode="lin" valueType="num">
                                      <p:cBhvr>
                                        <p:cTn id="35" dur="5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0">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mailto:lot-finupr@yandex.ru"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Layout" Target="../diagrams/layout2.xml"/><Relationship Id="rId7" Type="http://schemas.openxmlformats.org/officeDocument/2006/relationships/image" Target="../media/image9.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916832"/>
            <a:ext cx="4786346" cy="1512168"/>
          </a:xfrm>
        </p:spPr>
        <p:txBody>
          <a:bodyPr>
            <a:normAutofit/>
          </a:bodyPr>
          <a:lstStyle/>
          <a:p>
            <a:pPr algn="ctr" eaLnBrk="1" fontAlgn="auto" hangingPunct="1">
              <a:spcAft>
                <a:spcPts val="0"/>
              </a:spcAft>
              <a:defRPr/>
            </a:pPr>
            <a:r>
              <a:rPr lang="ru-RU" altLang="ru-RU" sz="3300" b="1" dirty="0" smtClean="0">
                <a:solidFill>
                  <a:schemeClr val="accent4">
                    <a:lumMod val="75000"/>
                  </a:schemeClr>
                </a:solidFill>
                <a:latin typeface="+mn-lt"/>
              </a:rPr>
              <a:t>БЮДЖЕТ ДЛЯ ГРАЖДАН</a:t>
            </a:r>
            <a:endParaRPr lang="ru-RU" sz="3300" b="1" spc="50" dirty="0">
              <a:ln w="9525" cmpd="sng">
                <a:solidFill>
                  <a:schemeClr val="accent1"/>
                </a:solidFill>
                <a:prstDash val="solid"/>
              </a:ln>
              <a:solidFill>
                <a:schemeClr val="accent4">
                  <a:lumMod val="75000"/>
                </a:schemeClr>
              </a:solidFill>
              <a:effectLst>
                <a:glow rad="38100">
                  <a:schemeClr val="accent1">
                    <a:alpha val="40000"/>
                  </a:schemeClr>
                </a:glow>
              </a:effectLst>
              <a:latin typeface="+mn-lt"/>
            </a:endParaRPr>
          </a:p>
        </p:txBody>
      </p:sp>
      <p:pic>
        <p:nvPicPr>
          <p:cNvPr id="5" name="Рисунок 4"/>
          <p:cNvPicPr>
            <a:picLocks noChangeAspect="1"/>
          </p:cNvPicPr>
          <p:nvPr/>
        </p:nvPicPr>
        <p:blipFill>
          <a:blip r:embed="rId4" cstate="print"/>
          <a:srcRect/>
          <a:stretch>
            <a:fillRect/>
          </a:stretch>
        </p:blipFill>
        <p:spPr bwMode="auto">
          <a:xfrm>
            <a:off x="7186613" y="1844675"/>
            <a:ext cx="1633537" cy="2438400"/>
          </a:xfrm>
          <a:prstGeom prst="rect">
            <a:avLst/>
          </a:prstGeom>
          <a:noFill/>
          <a:ln w="9525">
            <a:noFill/>
            <a:miter lim="800000"/>
            <a:headEnd/>
            <a:tailEnd/>
          </a:ln>
        </p:spPr>
      </p:pic>
      <p:pic>
        <p:nvPicPr>
          <p:cNvPr id="4" name="Рисунок 3"/>
          <p:cNvPicPr>
            <a:picLocks noChangeAspect="1"/>
          </p:cNvPicPr>
          <p:nvPr/>
        </p:nvPicPr>
        <p:blipFill>
          <a:blip r:embed="rId5" cstate="print"/>
          <a:srcRect/>
          <a:stretch>
            <a:fillRect/>
          </a:stretch>
        </p:blipFill>
        <p:spPr bwMode="auto">
          <a:xfrm>
            <a:off x="117475" y="1989138"/>
            <a:ext cx="2233613" cy="2497137"/>
          </a:xfrm>
          <a:prstGeom prst="rect">
            <a:avLst/>
          </a:prstGeom>
          <a:noFill/>
          <a:ln w="9525">
            <a:noFill/>
            <a:miter lim="800000"/>
            <a:headEnd/>
            <a:tailEnd/>
          </a:ln>
        </p:spPr>
      </p:pic>
      <p:sp>
        <p:nvSpPr>
          <p:cNvPr id="7" name="Прямоугольник 6"/>
          <p:cNvSpPr/>
          <p:nvPr/>
        </p:nvSpPr>
        <p:spPr>
          <a:xfrm>
            <a:off x="1428728" y="4437112"/>
            <a:ext cx="6671664" cy="1656184"/>
          </a:xfrm>
          <a:prstGeom prst="rect">
            <a:avLst/>
          </a:prstGeom>
          <a:gradFill>
            <a:gsLst>
              <a:gs pos="60000">
                <a:schemeClr val="bg2">
                  <a:lumMod val="90000"/>
                </a:schemeClr>
              </a:gs>
              <a:gs pos="39999">
                <a:srgbClr val="85C2FF"/>
              </a:gs>
              <a:gs pos="70000">
                <a:srgbClr val="C4D6EB"/>
              </a:gs>
              <a:gs pos="100000">
                <a:srgbClr val="FFEBFA"/>
              </a:gs>
            </a:gsLst>
            <a:lin ang="5400000" scaled="1"/>
          </a:gradFill>
          <a:ln>
            <a:solidFill>
              <a:schemeClr val="bg1"/>
            </a:solidFill>
          </a:ln>
        </p:spPr>
        <p:style>
          <a:lnRef idx="2">
            <a:schemeClr val="accent1"/>
          </a:lnRef>
          <a:fillRef idx="1001">
            <a:schemeClr val="lt1"/>
          </a:fillRef>
          <a:effectRef idx="0">
            <a:schemeClr val="accent1"/>
          </a:effectRef>
          <a:fontRef idx="minor">
            <a:schemeClr val="dk1"/>
          </a:fontRef>
        </p:style>
        <p:txBody>
          <a:bodyPr rtlCol="0" anchor="ctr"/>
          <a:lstStyle/>
          <a:p>
            <a:pPr algn="ctr"/>
            <a:r>
              <a:rPr lang="ru-RU" b="1" dirty="0" smtClean="0">
                <a:solidFill>
                  <a:schemeClr val="accent4">
                    <a:lumMod val="50000"/>
                  </a:schemeClr>
                </a:solidFill>
              </a:rPr>
              <a:t>Разработанный  на  основе  проекта  решения  Совета  депутатов  городского  округа  Лотошино  Московской  области  «Об  исполнении  бюджета  городского  округа  Лотошино  Московской  области  за  2021  год»</a:t>
            </a:r>
            <a:endParaRPr lang="ru-RU" b="1" dirty="0">
              <a:solidFill>
                <a:schemeClr val="accent4">
                  <a:lumMod val="50000"/>
                </a:schemeClr>
              </a:solidFill>
            </a:endParaRPr>
          </a:p>
        </p:txBody>
      </p:sp>
    </p:spTree>
    <p:custDataLst>
      <p:tags r:id="rId1"/>
    </p:custDataLst>
  </p:cSld>
  <p:clrMapOvr>
    <a:masterClrMapping/>
  </p:clrMapOvr>
  <p:transition spd="slow" advTm="10675">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in)">
                                      <p:cBhvr>
                                        <p:cTn id="10" dur="2000"/>
                                        <p:tgtEl>
                                          <p:spTgt spid="4"/>
                                        </p:tgtEl>
                                      </p:cBhvr>
                                    </p:animEffect>
                                  </p:childTnLst>
                                </p:cTn>
                              </p:par>
                            </p:childTnLst>
                          </p:cTn>
                        </p:par>
                        <p:par>
                          <p:cTn id="11" fill="hold">
                            <p:stCondLst>
                              <p:cond delay="2000"/>
                            </p:stCondLst>
                            <p:childTnLst>
                              <p:par>
                                <p:cTn id="12" presetID="42" presetClass="entr" presetSubtype="0"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652448"/>
          </a:xfrm>
        </p:spPr>
        <p:txBody>
          <a:bodyPr/>
          <a:lstStyle/>
          <a:p>
            <a:pPr algn="ctr"/>
            <a:r>
              <a:rPr lang="ru-RU" sz="2000" b="1" dirty="0" smtClean="0">
                <a:solidFill>
                  <a:srgbClr val="FF0000"/>
                </a:solidFill>
                <a:latin typeface="+mn-lt"/>
              </a:rPr>
              <a:t>Основные задачи и приоритеты бюджетной политики городского округа Лотошино в 2021 году</a:t>
            </a:r>
          </a:p>
        </p:txBody>
      </p:sp>
      <p:sp>
        <p:nvSpPr>
          <p:cNvPr id="3" name="Содержимое 2"/>
          <p:cNvSpPr>
            <a:spLocks noGrp="1"/>
          </p:cNvSpPr>
          <p:nvPr>
            <p:ph idx="1"/>
          </p:nvPr>
        </p:nvSpPr>
        <p:spPr>
          <a:xfrm>
            <a:off x="457200" y="1500175"/>
            <a:ext cx="8229600" cy="4824426"/>
          </a:xfrm>
        </p:spPr>
        <p:txBody>
          <a:bodyPr/>
          <a:lstStyle/>
          <a:p>
            <a:pPr indent="450000" algn="just">
              <a:buNone/>
            </a:pPr>
            <a:r>
              <a:rPr lang="ru-RU" sz="1600" dirty="0" smtClean="0">
                <a:solidFill>
                  <a:srgbClr val="7030A0"/>
                </a:solidFill>
              </a:rPr>
              <a:t>В 2021 году в городском округе Лотошино была продолжена работа по повышению эффективности бюджетных расходов и достижению целевых показателей муниципальных программ городского округа Лотошино, обеспечению сбалансированности и устойчивости бюджетной системы городского округа Лотошино, повышению качества бюджетного планирования, развитию доходного потенциала округа, мобилизации дополнительных доходов в бюджет округа.</a:t>
            </a:r>
          </a:p>
          <a:p>
            <a:pPr indent="450000" algn="just">
              <a:buNone/>
            </a:pPr>
            <a:r>
              <a:rPr lang="ru-RU" sz="1600" dirty="0" smtClean="0">
                <a:solidFill>
                  <a:srgbClr val="7030A0"/>
                </a:solidFill>
              </a:rPr>
              <a:t>Расходы бюджета городского округа Лотошино на трехлетний период 2021 – 2023 годов были сформированы в рамках 17-ти муниципальных программ, а также по </a:t>
            </a:r>
            <a:r>
              <a:rPr lang="ru-RU" sz="1600" dirty="0" err="1" smtClean="0">
                <a:solidFill>
                  <a:srgbClr val="7030A0"/>
                </a:solidFill>
              </a:rPr>
              <a:t>непрограммным</a:t>
            </a:r>
            <a:r>
              <a:rPr lang="ru-RU" sz="1600" dirty="0" smtClean="0">
                <a:solidFill>
                  <a:srgbClr val="7030A0"/>
                </a:solidFill>
              </a:rPr>
              <a:t> расходам бюджета.</a:t>
            </a:r>
          </a:p>
          <a:p>
            <a:pPr indent="450000" algn="just">
              <a:buNone/>
            </a:pPr>
            <a:r>
              <a:rPr lang="ru-RU" sz="1600" dirty="0" smtClean="0">
                <a:solidFill>
                  <a:srgbClr val="7030A0"/>
                </a:solidFill>
              </a:rPr>
              <a:t>В течение 2021 года в решение Совета депутатов городского округа Лотошино от 24.12.2020 №192/18 «О бюджете городского округа Лотошино Московской области на 2021 год и на плановый период 2022 и 2023 годов» вносились изменения по уточнению:</a:t>
            </a:r>
          </a:p>
          <a:p>
            <a:pPr indent="-450000" algn="just"/>
            <a:r>
              <a:rPr lang="ru-RU" sz="1600" dirty="0" smtClean="0">
                <a:solidFill>
                  <a:srgbClr val="7030A0"/>
                </a:solidFill>
              </a:rPr>
              <a:t>основных параметров бюджета в части уточнения плановых назначений по налоговым и неналоговым доходам, которое обусловлено уточнением прогноза поступлений налоговых и неналоговых доходов главными администраторами доходов бюджета городского округа Лотошино с учетом текущей динамики поступлений;</a:t>
            </a:r>
          </a:p>
          <a:p>
            <a:endParaRPr lang="ru-RU" sz="1600" dirty="0">
              <a:solidFill>
                <a:srgbClr val="7030A0"/>
              </a:solidFill>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3"/>
            <a:ext cx="8229600" cy="5467368"/>
          </a:xfrm>
        </p:spPr>
        <p:txBody>
          <a:bodyPr/>
          <a:lstStyle/>
          <a:p>
            <a:pPr indent="-450000" algn="just"/>
            <a:r>
              <a:rPr lang="ru-RU" sz="1600" dirty="0" smtClean="0">
                <a:solidFill>
                  <a:srgbClr val="7030A0"/>
                </a:solidFill>
              </a:rPr>
              <a:t>расходов (увеличению) по социально значимым и приоритетным для округа направлениям, в том числе за счет</a:t>
            </a:r>
          </a:p>
          <a:p>
            <a:pPr indent="-450000" algn="just"/>
            <a:r>
              <a:rPr lang="ru-RU" sz="1600" dirty="0" smtClean="0">
                <a:solidFill>
                  <a:srgbClr val="7030A0"/>
                </a:solidFill>
              </a:rPr>
              <a:t>оптимизации неэффективных расходов;</a:t>
            </a:r>
          </a:p>
          <a:p>
            <a:pPr indent="-450000" algn="just"/>
            <a:r>
              <a:rPr lang="ru-RU" sz="1600" dirty="0" smtClean="0">
                <a:solidFill>
                  <a:srgbClr val="7030A0"/>
                </a:solidFill>
              </a:rPr>
              <a:t>объемов безвозмездных поступлений из бюджета Московской области и других поступлений.</a:t>
            </a:r>
          </a:p>
          <a:p>
            <a:pPr indent="457200" algn="just">
              <a:buNone/>
            </a:pPr>
            <a:r>
              <a:rPr lang="ru-RU" sz="1600" dirty="0" smtClean="0">
                <a:solidFill>
                  <a:srgbClr val="7030A0"/>
                </a:solidFill>
              </a:rPr>
              <a:t>Основные приоритеты расходов бюджета городского округа Лотошино в 2021 - 2023 годах определены с учетом необходимости решения неотложных проблем экономического и социального развития, достижения целевых показателей, обозначенных в указах Президента Российской Федерации.</a:t>
            </a:r>
          </a:p>
          <a:p>
            <a:pPr indent="457200" algn="just">
              <a:buNone/>
            </a:pPr>
            <a:r>
              <a:rPr lang="ru-RU" sz="1600" dirty="0" smtClean="0">
                <a:solidFill>
                  <a:srgbClr val="7030A0"/>
                </a:solidFill>
              </a:rPr>
              <a:t>Значительный объем бюджетных средств был направлен на решение вопросов финансового обеспечения расходов по приоритетным для округа направлениям.</a:t>
            </a:r>
          </a:p>
          <a:p>
            <a:pPr indent="457200" algn="just">
              <a:buNone/>
            </a:pPr>
            <a:endParaRPr lang="ru-RU" sz="1600" b="1" dirty="0" smtClean="0">
              <a:solidFill>
                <a:srgbClr val="FF0000"/>
              </a:solidFill>
            </a:endParaRPr>
          </a:p>
          <a:p>
            <a:pPr indent="457200" algn="just">
              <a:buNone/>
            </a:pPr>
            <a:endParaRPr lang="ru-RU" sz="1600" dirty="0" smtClean="0">
              <a:solidFill>
                <a:srgbClr val="7030A0"/>
              </a:solidFill>
            </a:endParaRPr>
          </a:p>
          <a:p>
            <a:endParaRPr lang="ru-RU" sz="1600"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29600" cy="938200"/>
          </a:xfrm>
        </p:spPr>
        <p:txBody>
          <a:bodyPr/>
          <a:lstStyle/>
          <a:p>
            <a:pPr algn="ctr" eaLnBrk="1" fontAlgn="auto" hangingPunct="1">
              <a:spcAft>
                <a:spcPts val="300"/>
              </a:spcAft>
              <a:tabLst>
                <a:tab pos="723900" algn="l"/>
                <a:tab pos="1447800" algn="l"/>
                <a:tab pos="2171700" algn="l"/>
                <a:tab pos="2895600" algn="l"/>
                <a:tab pos="3619500" algn="l"/>
                <a:tab pos="4343400" algn="l"/>
                <a:tab pos="5067300" algn="l"/>
              </a:tabLst>
              <a:defRPr/>
            </a:pPr>
            <a:r>
              <a:rPr lang="ru-RU" sz="1600" b="1" dirty="0" smtClean="0">
                <a:solidFill>
                  <a:srgbClr val="FF0000"/>
                </a:solidFill>
                <a:latin typeface="+mn-lt"/>
              </a:rPr>
              <a:t>Изменения в решение Совета депутатов городского округа Лотошино от 24.12.2020 №192/18 «О бюджете городского округа Лотошино Московской области на 2021 год и на плановый период 2022 и 2023 годов»</a:t>
            </a:r>
          </a:p>
        </p:txBody>
      </p:sp>
      <p:graphicFrame>
        <p:nvGraphicFramePr>
          <p:cNvPr id="4" name="Содержимое 3"/>
          <p:cNvGraphicFramePr>
            <a:graphicFrameLocks noGrp="1"/>
          </p:cNvGraphicFramePr>
          <p:nvPr>
            <p:ph idx="1"/>
          </p:nvPr>
        </p:nvGraphicFramePr>
        <p:xfrm>
          <a:off x="457200" y="1928803"/>
          <a:ext cx="8229698" cy="4339601"/>
        </p:xfrm>
        <a:graphic>
          <a:graphicData uri="http://schemas.openxmlformats.org/drawingml/2006/table">
            <a:tbl>
              <a:tblPr firstRow="1" bandRow="1">
                <a:tableStyleId>{21E4AEA4-8DFA-4A89-87EB-49C32662AFE0}</a:tableStyleId>
              </a:tblPr>
              <a:tblGrid>
                <a:gridCol w="2328850">
                  <a:extLst>
                    <a:ext uri="{9D8B030D-6E8A-4147-A177-3AD203B41FA5}">
                      <a16:colId xmlns:a16="http://schemas.microsoft.com/office/drawing/2014/main" xmlns="" val="20000"/>
                    </a:ext>
                  </a:extLst>
                </a:gridCol>
                <a:gridCol w="1043063">
                  <a:extLst>
                    <a:ext uri="{9D8B030D-6E8A-4147-A177-3AD203B41FA5}">
                      <a16:colId xmlns:a16="http://schemas.microsoft.com/office/drawing/2014/main" xmlns="" val="20001"/>
                    </a:ext>
                  </a:extLst>
                </a:gridCol>
                <a:gridCol w="1357322">
                  <a:extLst>
                    <a:ext uri="{9D8B030D-6E8A-4147-A177-3AD203B41FA5}">
                      <a16:colId xmlns:a16="http://schemas.microsoft.com/office/drawing/2014/main" xmlns="" val="20002"/>
                    </a:ext>
                  </a:extLst>
                </a:gridCol>
                <a:gridCol w="1214446">
                  <a:extLst>
                    <a:ext uri="{9D8B030D-6E8A-4147-A177-3AD203B41FA5}">
                      <a16:colId xmlns:a16="http://schemas.microsoft.com/office/drawing/2014/main" xmlns="" val="20003"/>
                    </a:ext>
                  </a:extLst>
                </a:gridCol>
                <a:gridCol w="1218728">
                  <a:extLst>
                    <a:ext uri="{9D8B030D-6E8A-4147-A177-3AD203B41FA5}">
                      <a16:colId xmlns:a16="http://schemas.microsoft.com/office/drawing/2014/main" xmlns="" val="20004"/>
                    </a:ext>
                  </a:extLst>
                </a:gridCol>
                <a:gridCol w="1067289">
                  <a:extLst>
                    <a:ext uri="{9D8B030D-6E8A-4147-A177-3AD203B41FA5}">
                      <a16:colId xmlns:a16="http://schemas.microsoft.com/office/drawing/2014/main" xmlns="" val="20005"/>
                    </a:ext>
                  </a:extLst>
                </a:gridCol>
              </a:tblGrid>
              <a:tr h="646441">
                <a:tc>
                  <a:txBody>
                    <a:bodyPr/>
                    <a:lstStyle/>
                    <a:p>
                      <a:pPr algn="ctr"/>
                      <a:r>
                        <a:rPr lang="ru-RU" sz="1200" dirty="0" smtClean="0"/>
                        <a:t>Решения Совета  депутатов городского округа Лотошино</a:t>
                      </a:r>
                      <a:endParaRPr lang="ru-RU" sz="1200" dirty="0"/>
                    </a:p>
                  </a:txBody>
                  <a:tcPr/>
                </a:tc>
                <a:tc>
                  <a:txBody>
                    <a:bodyPr/>
                    <a:lstStyle/>
                    <a:p>
                      <a:pPr algn="ctr"/>
                      <a:r>
                        <a:rPr lang="ru-RU" sz="1200" dirty="0" smtClean="0"/>
                        <a:t>Доходы</a:t>
                      </a:r>
                      <a:endParaRPr lang="ru-RU" sz="1200" dirty="0"/>
                    </a:p>
                  </a:txBody>
                  <a:tcPr/>
                </a:tc>
                <a:tc>
                  <a:txBody>
                    <a:bodyPr/>
                    <a:lstStyle/>
                    <a:p>
                      <a:pPr algn="ctr"/>
                      <a:r>
                        <a:rPr kumimoji="0" lang="ru-RU" sz="1200" kern="1200" dirty="0" smtClean="0"/>
                        <a:t>В том числе налоговые и неналоговые</a:t>
                      </a:r>
                      <a:endParaRPr kumimoji="0" lang="ru-RU" sz="1200" b="1" kern="1200" dirty="0" smtClean="0">
                        <a:solidFill>
                          <a:schemeClr val="lt1"/>
                        </a:solidFill>
                        <a:latin typeface="+mn-lt"/>
                        <a:ea typeface="+mn-ea"/>
                        <a:cs typeface="+mn-cs"/>
                      </a:endParaRPr>
                    </a:p>
                  </a:txBody>
                  <a:tcPr/>
                </a:tc>
                <a:tc>
                  <a:txBody>
                    <a:bodyPr/>
                    <a:lstStyle/>
                    <a:p>
                      <a:pPr algn="ctr"/>
                      <a:r>
                        <a:rPr lang="ru-RU" sz="1200" dirty="0" smtClean="0"/>
                        <a:t>Расходы</a:t>
                      </a:r>
                      <a:endParaRPr lang="ru-RU" sz="1200" dirty="0"/>
                    </a:p>
                  </a:txBody>
                  <a:tcPr/>
                </a:tc>
                <a:tc>
                  <a:txBody>
                    <a:bodyPr/>
                    <a:lstStyle/>
                    <a:p>
                      <a:pPr algn="ctr"/>
                      <a:r>
                        <a:rPr lang="ru-RU" sz="1200" dirty="0" err="1" smtClean="0"/>
                        <a:t>Профицит</a:t>
                      </a:r>
                      <a:r>
                        <a:rPr lang="ru-RU" sz="1200" dirty="0" smtClean="0"/>
                        <a:t> (+) / Дефицит (-)</a:t>
                      </a:r>
                      <a:endParaRPr lang="ru-RU" sz="1200" dirty="0"/>
                    </a:p>
                  </a:txBody>
                  <a:tcPr/>
                </a:tc>
                <a:tc>
                  <a:txBody>
                    <a:bodyPr/>
                    <a:lstStyle/>
                    <a:p>
                      <a:pPr algn="ctr"/>
                      <a:r>
                        <a:rPr lang="ru-RU" sz="1200" dirty="0" smtClean="0"/>
                        <a:t>Уровень дефицита</a:t>
                      </a:r>
                    </a:p>
                    <a:p>
                      <a:pPr algn="ctr"/>
                      <a:r>
                        <a:rPr lang="ru-RU" sz="1200" dirty="0" smtClean="0"/>
                        <a:t> (%)</a:t>
                      </a:r>
                      <a:endParaRPr lang="ru-RU" sz="1200" dirty="0"/>
                    </a:p>
                  </a:txBody>
                  <a:tcPr/>
                </a:tc>
                <a:extLst>
                  <a:ext uri="{0D108BD9-81ED-4DB2-BD59-A6C34878D82A}">
                    <a16:rowId xmlns:a16="http://schemas.microsoft.com/office/drawing/2014/main" xmlns="" val="10000"/>
                  </a:ext>
                </a:extLst>
              </a:tr>
              <a:tr h="370840">
                <a:tc gridSpan="6">
                  <a:txBody>
                    <a:bodyPr/>
                    <a:lstStyle/>
                    <a:p>
                      <a:r>
                        <a:rPr lang="ru-RU" sz="1200" dirty="0" smtClean="0"/>
                        <a:t>Решение Совета депутатов городского округа Лотошино Московской области «О бюджете городского округа Лотошино Московской области на 2021 год и на плановый</a:t>
                      </a:r>
                      <a:r>
                        <a:rPr lang="ru-RU" sz="1200" baseline="0" dirty="0" smtClean="0"/>
                        <a:t> период 2022 и 2023 годов»</a:t>
                      </a:r>
                      <a:endParaRPr lang="ru-RU" sz="1200" dirty="0"/>
                    </a:p>
                  </a:txBody>
                  <a:tcPr/>
                </a:tc>
                <a:tc hMerge="1">
                  <a:txBody>
                    <a:bodyPr/>
                    <a:lstStyle/>
                    <a:p>
                      <a:endParaRPr lang="ru-RU" dirty="0"/>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dirty="0"/>
                    </a:p>
                  </a:txBody>
                  <a:tcPr/>
                </a:tc>
                <a:extLst>
                  <a:ext uri="{0D108BD9-81ED-4DB2-BD59-A6C34878D82A}">
                    <a16:rowId xmlns:a16="http://schemas.microsoft.com/office/drawing/2014/main" xmlns="" val="10001"/>
                  </a:ext>
                </a:extLst>
              </a:tr>
              <a:tr h="370840">
                <a:tc>
                  <a:txBody>
                    <a:bodyPr/>
                    <a:lstStyle/>
                    <a:p>
                      <a:pPr algn="ctr"/>
                      <a:r>
                        <a:rPr lang="ru-RU" sz="1200" dirty="0" smtClean="0">
                          <a:latin typeface="Times New Roman" pitchFamily="18" charset="0"/>
                          <a:cs typeface="Times New Roman" pitchFamily="18" charset="0"/>
                        </a:rPr>
                        <a:t>№192/18 от 24.12.2020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1 088 425,7</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357 045,9</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1 088 425,7</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370840">
                <a:tc gridSpan="6">
                  <a:txBody>
                    <a:bodyPr/>
                    <a:lstStyle/>
                    <a:p>
                      <a:r>
                        <a:rPr lang="ru-RU" sz="1200" dirty="0" smtClean="0"/>
                        <a:t>Решение Совета депутатов городского округа Лотошино Московской области о внесении изменений в решение Совета депутатов городского округа Лотошино Московской области от 24.12.2020 №192/18 «О бюджете городского округа Лотошино Московской области на 2021 год и на плановый</a:t>
                      </a:r>
                      <a:r>
                        <a:rPr lang="ru-RU" sz="1200" baseline="0" dirty="0" smtClean="0"/>
                        <a:t> период 2022 и 2023 годов»</a:t>
                      </a:r>
                      <a:endParaRPr lang="ru-RU" sz="1200" dirty="0"/>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3"/>
                  </a:ext>
                </a:extLst>
              </a:tr>
              <a:tr h="370840">
                <a:tc>
                  <a:txBody>
                    <a:bodyPr/>
                    <a:lstStyle/>
                    <a:p>
                      <a:pPr algn="ctr"/>
                      <a:r>
                        <a:rPr lang="ru-RU" sz="1200" dirty="0" smtClean="0">
                          <a:latin typeface="Times New Roman" pitchFamily="18" charset="0"/>
                          <a:cs typeface="Times New Roman" pitchFamily="18" charset="0"/>
                        </a:rPr>
                        <a:t>№225/21 от 15.03.2021</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1 116 589,1</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357 247,4</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1 184 753,9</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- 68 164,8</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40,4</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xmlns="" val="10004"/>
                  </a:ext>
                </a:extLst>
              </a:tr>
              <a:tr h="370840">
                <a:tc>
                  <a:txBody>
                    <a:bodyPr/>
                    <a:lstStyle/>
                    <a:p>
                      <a:pPr algn="ctr"/>
                      <a:r>
                        <a:rPr lang="ru-RU" sz="1200" dirty="0" smtClean="0">
                          <a:latin typeface="Times New Roman" pitchFamily="18" charset="0"/>
                          <a:cs typeface="Times New Roman" pitchFamily="18" charset="0"/>
                        </a:rPr>
                        <a:t>№239/23 от 29.04.2021</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1 139 000,0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357 365,6</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1 217 000,0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- 78 000,0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46,6</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xmlns="" val="10005"/>
                  </a:ext>
                </a:extLst>
              </a:tr>
              <a:tr h="370840">
                <a:tc>
                  <a:txBody>
                    <a:bodyPr/>
                    <a:lstStyle/>
                    <a:p>
                      <a:pPr algn="ctr"/>
                      <a:r>
                        <a:rPr lang="ru-RU" sz="1200" dirty="0" smtClean="0">
                          <a:latin typeface="Times New Roman" pitchFamily="18" charset="0"/>
                          <a:cs typeface="Times New Roman" pitchFamily="18" charset="0"/>
                        </a:rPr>
                        <a:t>№252/25 от 24.06.2021</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1 156</a:t>
                      </a:r>
                      <a:r>
                        <a:rPr lang="ru-RU" sz="1200" baseline="0" dirty="0" smtClean="0">
                          <a:latin typeface="Times New Roman" pitchFamily="18" charset="0"/>
                          <a:cs typeface="Times New Roman" pitchFamily="18" charset="0"/>
                        </a:rPr>
                        <a:t> 000,0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357 455,2</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1 239 000,0</a:t>
                      </a:r>
                      <a:endParaRPr lang="ru-RU" sz="1200" dirty="0">
                        <a:latin typeface="Times New Roman" pitchFamily="18" charset="0"/>
                        <a:cs typeface="Times New Roman" pitchFamily="18" charset="0"/>
                      </a:endParaRPr>
                    </a:p>
                  </a:txBody>
                  <a:tcPr/>
                </a:tc>
                <a:tc>
                  <a:txBody>
                    <a:bodyPr/>
                    <a:lstStyle/>
                    <a:p>
                      <a:pPr algn="ctr">
                        <a:buFontTx/>
                        <a:buChar char="-"/>
                      </a:pPr>
                      <a:r>
                        <a:rPr lang="ru-RU" sz="1200" dirty="0" smtClean="0">
                          <a:latin typeface="Times New Roman" pitchFamily="18" charset="0"/>
                          <a:cs typeface="Times New Roman" pitchFamily="18" charset="0"/>
                        </a:rPr>
                        <a:t>83 000,0</a:t>
                      </a:r>
                    </a:p>
                  </a:txBody>
                  <a:tcPr/>
                </a:tc>
                <a:tc>
                  <a:txBody>
                    <a:bodyPr/>
                    <a:lstStyle/>
                    <a:p>
                      <a:pPr algn="ctr"/>
                      <a:r>
                        <a:rPr lang="ru-RU" sz="1200" dirty="0" smtClean="0">
                          <a:latin typeface="Times New Roman" pitchFamily="18" charset="0"/>
                          <a:cs typeface="Times New Roman" pitchFamily="18" charset="0"/>
                        </a:rPr>
                        <a:t>49,6</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xmlns="" val="10006"/>
                  </a:ext>
                </a:extLst>
              </a:tr>
              <a:tr h="370840">
                <a:tc>
                  <a:txBody>
                    <a:bodyPr/>
                    <a:lstStyle/>
                    <a:p>
                      <a:pPr algn="ctr"/>
                      <a:r>
                        <a:rPr lang="ru-RU" sz="1200" dirty="0" smtClean="0">
                          <a:latin typeface="Times New Roman" pitchFamily="18" charset="0"/>
                          <a:cs typeface="Times New Roman" pitchFamily="18" charset="0"/>
                        </a:rPr>
                        <a:t>№273/30 от 30.09.2021</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1 168 700,0</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359 212,9</a:t>
                      </a:r>
                      <a:endParaRPr lang="ru-RU" sz="1200" dirty="0">
                        <a:latin typeface="Times New Roman" pitchFamily="18" charset="0"/>
                        <a:cs typeface="Times New Roman" pitchFamily="18" charset="0"/>
                      </a:endParaRPr>
                    </a:p>
                  </a:txBody>
                  <a:tcPr/>
                </a:tc>
                <a:tc>
                  <a:txBody>
                    <a:bodyPr/>
                    <a:lstStyle/>
                    <a:p>
                      <a:pPr algn="ctr"/>
                      <a:r>
                        <a:rPr lang="ru-RU" sz="1200" dirty="0" smtClean="0">
                          <a:latin typeface="Times New Roman" pitchFamily="18" charset="0"/>
                          <a:cs typeface="Times New Roman" pitchFamily="18" charset="0"/>
                        </a:rPr>
                        <a:t>1 251 700,0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smtClean="0">
                          <a:latin typeface="Times New Roman" pitchFamily="18" charset="0"/>
                          <a:cs typeface="Times New Roman" pitchFamily="18" charset="0"/>
                        </a:rPr>
                        <a:t>- 83 000,0</a:t>
                      </a:r>
                    </a:p>
                  </a:txBody>
                  <a:tcPr/>
                </a:tc>
                <a:tc>
                  <a:txBody>
                    <a:bodyPr/>
                    <a:lstStyle/>
                    <a:p>
                      <a:pPr algn="ctr"/>
                      <a:r>
                        <a:rPr lang="ru-RU" sz="1200" dirty="0" smtClean="0">
                          <a:latin typeface="Times New Roman" pitchFamily="18" charset="0"/>
                          <a:cs typeface="Times New Roman" pitchFamily="18" charset="0"/>
                        </a:rPr>
                        <a:t>49,1</a:t>
                      </a:r>
                      <a:endParaRPr lang="ru-RU" sz="1200" dirty="0">
                        <a:latin typeface="Times New Roman" pitchFamily="18" charset="0"/>
                        <a:cs typeface="Times New Roman" pitchFamily="18" charset="0"/>
                      </a:endParaRPr>
                    </a:p>
                  </a:txBody>
                  <a:tcPr/>
                </a:tc>
                <a:extLst>
                  <a:ext uri="{0D108BD9-81ED-4DB2-BD59-A6C34878D82A}">
                    <a16:rowId xmlns:a16="http://schemas.microsoft.com/office/drawing/2014/main" xmlns="" val="10007"/>
                  </a:ext>
                </a:extLst>
              </a:tr>
              <a:tr h="370840">
                <a:tc>
                  <a:txBody>
                    <a:bodyPr/>
                    <a:lstStyle/>
                    <a:p>
                      <a:pPr algn="ctr"/>
                      <a:r>
                        <a:rPr lang="ru-RU" sz="1200" dirty="0" smtClean="0">
                          <a:latin typeface="Times New Roman" pitchFamily="18" charset="0"/>
                          <a:cs typeface="Times New Roman" pitchFamily="18" charset="0"/>
                        </a:rPr>
                        <a:t>№293/33 от 02.12.2021</a:t>
                      </a:r>
                      <a:endParaRPr lang="ru-RU" sz="1200" dirty="0">
                        <a:latin typeface="Times New Roman" pitchFamily="18" charset="0"/>
                        <a:cs typeface="Times New Roman" pitchFamily="18" charset="0"/>
                      </a:endParaRPr>
                    </a:p>
                  </a:txBody>
                  <a:tcPr/>
                </a:tc>
                <a:tc>
                  <a:txBody>
                    <a:bodyPr/>
                    <a:lstStyle/>
                    <a:p>
                      <a:pPr marL="0" algn="ctr" rtl="0" eaLnBrk="1" latinLnBrk="0" hangingPunct="1"/>
                      <a:r>
                        <a:rPr kumimoji="0" lang="ru-RU" sz="1200" kern="1200" dirty="0" smtClean="0">
                          <a:solidFill>
                            <a:schemeClr val="dk1"/>
                          </a:solidFill>
                          <a:latin typeface="Times New Roman" pitchFamily="18" charset="0"/>
                          <a:ea typeface="+mn-ea"/>
                          <a:cs typeface="Times New Roman" pitchFamily="18" charset="0"/>
                        </a:rPr>
                        <a:t>1 205 013,5</a:t>
                      </a:r>
                    </a:p>
                  </a:txBody>
                  <a:tcPr/>
                </a:tc>
                <a:tc>
                  <a:txBody>
                    <a:bodyPr/>
                    <a:lstStyle/>
                    <a:p>
                      <a:pPr marL="0" algn="ctr" rtl="0" eaLnBrk="1" latinLnBrk="0" hangingPunct="1"/>
                      <a:r>
                        <a:rPr kumimoji="0" lang="ru-RU" sz="1200" kern="1200" dirty="0" smtClean="0">
                          <a:solidFill>
                            <a:schemeClr val="dk1"/>
                          </a:solidFill>
                          <a:latin typeface="Times New Roman" pitchFamily="18" charset="0"/>
                          <a:ea typeface="+mn-ea"/>
                          <a:cs typeface="Times New Roman" pitchFamily="18" charset="0"/>
                        </a:rPr>
                        <a:t>359 212,9</a:t>
                      </a:r>
                    </a:p>
                  </a:txBody>
                  <a:tcPr/>
                </a:tc>
                <a:tc>
                  <a:txBody>
                    <a:bodyPr/>
                    <a:lstStyle/>
                    <a:p>
                      <a:pPr marL="0" algn="ctr" rtl="0" eaLnBrk="1" latinLnBrk="0" hangingPunct="1"/>
                      <a:r>
                        <a:rPr kumimoji="0" lang="ru-RU" sz="1200" kern="1200" dirty="0" smtClean="0">
                          <a:solidFill>
                            <a:schemeClr val="dk1"/>
                          </a:solidFill>
                          <a:latin typeface="Times New Roman" pitchFamily="18" charset="0"/>
                          <a:ea typeface="+mn-ea"/>
                          <a:cs typeface="Times New Roman" pitchFamily="18" charset="0"/>
                        </a:rPr>
                        <a:t>1 288 013,5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smtClean="0">
                          <a:latin typeface="Times New Roman" pitchFamily="18" charset="0"/>
                          <a:cs typeface="Times New Roman" pitchFamily="18" charset="0"/>
                        </a:rPr>
                        <a:t>- 83 000,0</a:t>
                      </a:r>
                    </a:p>
                  </a:txBody>
                  <a:tcPr/>
                </a:tc>
                <a:tc>
                  <a:txBody>
                    <a:bodyPr/>
                    <a:lstStyle/>
                    <a:p>
                      <a:pPr marL="0" algn="ctr" rtl="0" eaLnBrk="1" latinLnBrk="0" hangingPunct="1"/>
                      <a:r>
                        <a:rPr kumimoji="0" lang="ru-RU" sz="1200" kern="1200" dirty="0" smtClean="0">
                          <a:solidFill>
                            <a:schemeClr val="dk1"/>
                          </a:solidFill>
                          <a:latin typeface="Times New Roman" pitchFamily="18" charset="0"/>
                          <a:ea typeface="+mn-ea"/>
                          <a:cs typeface="Times New Roman" pitchFamily="18" charset="0"/>
                        </a:rPr>
                        <a:t>49,1</a:t>
                      </a:r>
                      <a:endParaRPr kumimoji="0" lang="ru-RU" sz="1200" kern="1200" dirty="0">
                        <a:solidFill>
                          <a:schemeClr val="dk1"/>
                        </a:solidFill>
                        <a:latin typeface="Times New Roman" pitchFamily="18" charset="0"/>
                        <a:ea typeface="+mn-ea"/>
                        <a:cs typeface="Times New Roman" pitchFamily="18" charset="0"/>
                      </a:endParaRPr>
                    </a:p>
                  </a:txBody>
                  <a:tcPr/>
                </a:tc>
                <a:extLst>
                  <a:ext uri="{0D108BD9-81ED-4DB2-BD59-A6C34878D82A}">
                    <a16:rowId xmlns:a16="http://schemas.microsoft.com/office/drawing/2014/main" xmlns="" val="10008"/>
                  </a:ext>
                </a:extLst>
              </a:tr>
              <a:tr h="370840">
                <a:tc>
                  <a:txBody>
                    <a:bodyPr/>
                    <a:lstStyle/>
                    <a:p>
                      <a:pPr algn="ctr"/>
                      <a:r>
                        <a:rPr lang="ru-RU" sz="1200" dirty="0" smtClean="0">
                          <a:latin typeface="Times New Roman" pitchFamily="18" charset="0"/>
                          <a:cs typeface="Times New Roman" pitchFamily="18" charset="0"/>
                        </a:rPr>
                        <a:t>№295/34 от 23.12.2021</a:t>
                      </a:r>
                      <a:endParaRPr lang="ru-RU" sz="1200" dirty="0">
                        <a:latin typeface="Times New Roman" pitchFamily="18" charset="0"/>
                        <a:cs typeface="Times New Roman" pitchFamily="18" charset="0"/>
                      </a:endParaRPr>
                    </a:p>
                  </a:txBody>
                  <a:tcPr/>
                </a:tc>
                <a:tc>
                  <a:txBody>
                    <a:bodyPr/>
                    <a:lstStyle/>
                    <a:p>
                      <a:pPr marL="0" algn="ctr" rtl="0" eaLnBrk="1" latinLnBrk="0" hangingPunct="1"/>
                      <a:r>
                        <a:rPr kumimoji="0" lang="ru-RU" sz="1200" kern="1200" dirty="0" smtClean="0">
                          <a:solidFill>
                            <a:schemeClr val="dk1"/>
                          </a:solidFill>
                          <a:latin typeface="Times New Roman" pitchFamily="18" charset="0"/>
                          <a:ea typeface="+mn-ea"/>
                          <a:cs typeface="Times New Roman" pitchFamily="18" charset="0"/>
                        </a:rPr>
                        <a:t>1 227 765,0</a:t>
                      </a:r>
                    </a:p>
                  </a:txBody>
                  <a:tcPr/>
                </a:tc>
                <a:tc>
                  <a:txBody>
                    <a:bodyPr/>
                    <a:lstStyle/>
                    <a:p>
                      <a:pPr marL="0" algn="ctr" rtl="0" eaLnBrk="1" latinLnBrk="0" hangingPunct="1"/>
                      <a:r>
                        <a:rPr kumimoji="0" lang="ru-RU" sz="1200" kern="1200" dirty="0" smtClean="0">
                          <a:solidFill>
                            <a:schemeClr val="dk1"/>
                          </a:solidFill>
                          <a:latin typeface="Times New Roman" pitchFamily="18" charset="0"/>
                          <a:ea typeface="+mn-ea"/>
                          <a:cs typeface="Times New Roman" pitchFamily="18" charset="0"/>
                        </a:rPr>
                        <a:t>374 772,8</a:t>
                      </a:r>
                    </a:p>
                  </a:txBody>
                  <a:tcPr/>
                </a:tc>
                <a:tc>
                  <a:txBody>
                    <a:bodyPr/>
                    <a:lstStyle/>
                    <a:p>
                      <a:pPr marL="0" algn="ctr" rtl="0" eaLnBrk="1" latinLnBrk="0" hangingPunct="1"/>
                      <a:r>
                        <a:rPr kumimoji="0" lang="ru-RU" sz="1200" kern="1200" dirty="0" smtClean="0">
                          <a:solidFill>
                            <a:schemeClr val="dk1"/>
                          </a:solidFill>
                          <a:latin typeface="Times New Roman" pitchFamily="18" charset="0"/>
                          <a:ea typeface="+mn-ea"/>
                          <a:cs typeface="Times New Roman" pitchFamily="18" charset="0"/>
                        </a:rPr>
                        <a:t>1 273 788,0</a:t>
                      </a:r>
                    </a:p>
                  </a:txBody>
                  <a:tcPr/>
                </a:tc>
                <a:tc>
                  <a:txBody>
                    <a:bodyPr/>
                    <a:lstStyle/>
                    <a:p>
                      <a:pPr algn="ctr"/>
                      <a:r>
                        <a:rPr lang="ru-RU" sz="1200" dirty="0" smtClean="0">
                          <a:latin typeface="Times New Roman" pitchFamily="18" charset="0"/>
                          <a:cs typeface="Times New Roman" pitchFamily="18" charset="0"/>
                        </a:rPr>
                        <a:t>- 46 023,0</a:t>
                      </a:r>
                      <a:endParaRPr lang="ru-RU" sz="1200" dirty="0">
                        <a:latin typeface="Times New Roman" pitchFamily="18" charset="0"/>
                        <a:cs typeface="Times New Roman" pitchFamily="18" charset="0"/>
                      </a:endParaRPr>
                    </a:p>
                  </a:txBody>
                  <a:tcPr/>
                </a:tc>
                <a:tc>
                  <a:txBody>
                    <a:bodyPr/>
                    <a:lstStyle/>
                    <a:p>
                      <a:pPr marL="0" algn="ctr" rtl="0" eaLnBrk="1" latinLnBrk="0" hangingPunct="1"/>
                      <a:r>
                        <a:rPr kumimoji="0" lang="ru-RU" sz="1200" kern="1200" dirty="0" smtClean="0">
                          <a:solidFill>
                            <a:schemeClr val="dk1"/>
                          </a:solidFill>
                          <a:latin typeface="Times New Roman" pitchFamily="18" charset="0"/>
                          <a:ea typeface="+mn-ea"/>
                          <a:cs typeface="Times New Roman" pitchFamily="18" charset="0"/>
                        </a:rPr>
                        <a:t>25,4</a:t>
                      </a:r>
                      <a:endParaRPr kumimoji="0" lang="ru-RU" sz="1200" kern="1200" dirty="0">
                        <a:solidFill>
                          <a:schemeClr val="dk1"/>
                        </a:solidFill>
                        <a:latin typeface="Times New Roman" pitchFamily="18" charset="0"/>
                        <a:ea typeface="+mn-ea"/>
                        <a:cs typeface="Times New Roman" pitchFamily="18" charset="0"/>
                      </a:endParaRPr>
                    </a:p>
                  </a:txBody>
                  <a:tcPr/>
                </a:tc>
                <a:extLst>
                  <a:ext uri="{0D108BD9-81ED-4DB2-BD59-A6C34878D82A}">
                    <a16:rowId xmlns:a16="http://schemas.microsoft.com/office/drawing/2014/main" xmlns="" val="10009"/>
                  </a:ext>
                </a:extLst>
              </a:tr>
            </a:tbl>
          </a:graphicData>
        </a:graphic>
      </p:graphicFrame>
      <p:sp>
        <p:nvSpPr>
          <p:cNvPr id="5" name="Прямоугольник 4"/>
          <p:cNvSpPr/>
          <p:nvPr/>
        </p:nvSpPr>
        <p:spPr>
          <a:xfrm>
            <a:off x="7236296" y="1700808"/>
            <a:ext cx="1296144" cy="144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smtClean="0">
                <a:solidFill>
                  <a:schemeClr val="tx1"/>
                </a:solidFill>
              </a:rPr>
              <a:t>тыс. рублей</a:t>
            </a:r>
            <a:endParaRPr lang="ru-RU" sz="1100" dirty="0">
              <a:solidFill>
                <a:schemeClr val="tx1"/>
              </a:solidFill>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652448"/>
          </a:xfrm>
        </p:spPr>
        <p:txBody>
          <a:bodyPr/>
          <a:lstStyle/>
          <a:p>
            <a:pPr algn="ctr"/>
            <a:r>
              <a:rPr lang="ru-RU" sz="2000" b="1" dirty="0" smtClean="0">
                <a:solidFill>
                  <a:srgbClr val="FF0000"/>
                </a:solidFill>
                <a:latin typeface="+mn-lt"/>
              </a:rPr>
              <a:t>Основные характеристики  исполнения бюджета городского округа Лотошино за 2021 год</a:t>
            </a:r>
          </a:p>
        </p:txBody>
      </p:sp>
      <p:graphicFrame>
        <p:nvGraphicFramePr>
          <p:cNvPr id="4" name="Содержимое 3"/>
          <p:cNvGraphicFramePr>
            <a:graphicFrameLocks noGrp="1"/>
          </p:cNvGraphicFramePr>
          <p:nvPr>
            <p:ph idx="1"/>
          </p:nvPr>
        </p:nvGraphicFramePr>
        <p:xfrm>
          <a:off x="357159" y="1714487"/>
          <a:ext cx="8329642" cy="4288686"/>
        </p:xfrm>
        <a:graphic>
          <a:graphicData uri="http://schemas.openxmlformats.org/drawingml/2006/table">
            <a:tbl>
              <a:tblPr firstRow="1" bandRow="1">
                <a:tableStyleId>{5C22544A-7EE6-4342-B048-85BDC9FD1C3A}</a:tableStyleId>
              </a:tblPr>
              <a:tblGrid>
                <a:gridCol w="3854801">
                  <a:extLst>
                    <a:ext uri="{9D8B030D-6E8A-4147-A177-3AD203B41FA5}">
                      <a16:colId xmlns:a16="http://schemas.microsoft.com/office/drawing/2014/main" xmlns="" val="20000"/>
                    </a:ext>
                  </a:extLst>
                </a:gridCol>
                <a:gridCol w="1512168">
                  <a:extLst>
                    <a:ext uri="{9D8B030D-6E8A-4147-A177-3AD203B41FA5}">
                      <a16:colId xmlns:a16="http://schemas.microsoft.com/office/drawing/2014/main" xmlns="" val="20001"/>
                    </a:ext>
                  </a:extLst>
                </a:gridCol>
                <a:gridCol w="1440160">
                  <a:extLst>
                    <a:ext uri="{9D8B030D-6E8A-4147-A177-3AD203B41FA5}">
                      <a16:colId xmlns:a16="http://schemas.microsoft.com/office/drawing/2014/main" xmlns="" val="20002"/>
                    </a:ext>
                  </a:extLst>
                </a:gridCol>
                <a:gridCol w="1522513">
                  <a:extLst>
                    <a:ext uri="{9D8B030D-6E8A-4147-A177-3AD203B41FA5}">
                      <a16:colId xmlns:a16="http://schemas.microsoft.com/office/drawing/2014/main" xmlns="" val="20003"/>
                    </a:ext>
                  </a:extLst>
                </a:gridCol>
              </a:tblGrid>
              <a:tr h="859853">
                <a:tc>
                  <a:txBody>
                    <a:bodyPr/>
                    <a:lstStyle/>
                    <a:p>
                      <a:pPr algn="ctr"/>
                      <a:r>
                        <a:rPr lang="ru-RU" sz="1500" b="0" dirty="0" smtClean="0">
                          <a:solidFill>
                            <a:schemeClr val="tx1"/>
                          </a:solidFill>
                        </a:rPr>
                        <a:t>Наименование</a:t>
                      </a:r>
                      <a:r>
                        <a:rPr lang="ru-RU" sz="1500" b="0" baseline="0" dirty="0" smtClean="0">
                          <a:solidFill>
                            <a:schemeClr val="tx1"/>
                          </a:solidFill>
                        </a:rPr>
                        <a:t> показателя</a:t>
                      </a:r>
                      <a:endParaRPr lang="ru-RU" sz="1500" b="0" dirty="0">
                        <a:solidFill>
                          <a:schemeClr val="tx1"/>
                        </a:solidFill>
                      </a:endParaRPr>
                    </a:p>
                  </a:txBody>
                  <a:tcPr>
                    <a:solidFill>
                      <a:schemeClr val="accent4">
                        <a:lumMod val="60000"/>
                        <a:lumOff val="40000"/>
                      </a:schemeClr>
                    </a:solidFill>
                  </a:tcPr>
                </a:tc>
                <a:tc>
                  <a:txBody>
                    <a:bodyPr/>
                    <a:lstStyle/>
                    <a:p>
                      <a:pPr marL="0" algn="ctr" rtl="0" eaLnBrk="1" latinLnBrk="0" hangingPunct="1"/>
                      <a:r>
                        <a:rPr kumimoji="0" lang="ru-RU" sz="1500" b="0" kern="1200" dirty="0" smtClean="0">
                          <a:solidFill>
                            <a:schemeClr val="tx1"/>
                          </a:solidFill>
                          <a:latin typeface="+mn-lt"/>
                          <a:ea typeface="+mn-ea"/>
                          <a:cs typeface="+mn-cs"/>
                        </a:rPr>
                        <a:t>Фактическое исполнение  2020 года</a:t>
                      </a:r>
                    </a:p>
                  </a:txBody>
                  <a:tcPr>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500" b="0" kern="1200" dirty="0" smtClean="0">
                          <a:solidFill>
                            <a:schemeClr val="tx1"/>
                          </a:solidFill>
                          <a:latin typeface="+mn-lt"/>
                          <a:ea typeface="+mn-ea"/>
                          <a:cs typeface="+mn-cs"/>
                        </a:rPr>
                        <a:t>Уточнённый  план 2021 года</a:t>
                      </a:r>
                    </a:p>
                  </a:txBody>
                  <a:tcPr>
                    <a:solidFill>
                      <a:schemeClr val="accent4">
                        <a:lumMod val="60000"/>
                        <a:lumOff val="40000"/>
                      </a:schemeClr>
                    </a:solidFill>
                  </a:tcPr>
                </a:tc>
                <a:tc>
                  <a:txBody>
                    <a:bodyPr/>
                    <a:lstStyle/>
                    <a:p>
                      <a:pPr marL="0" algn="ctr" rtl="0" eaLnBrk="1" latinLnBrk="0" hangingPunct="1"/>
                      <a:r>
                        <a:rPr kumimoji="0" lang="ru-RU" sz="1500" b="0" kern="1200" dirty="0" smtClean="0">
                          <a:solidFill>
                            <a:schemeClr val="tx1"/>
                          </a:solidFill>
                          <a:latin typeface="+mn-lt"/>
                          <a:ea typeface="+mn-ea"/>
                          <a:cs typeface="+mn-cs"/>
                        </a:rPr>
                        <a:t>Фактическое исполнение 2021 года</a:t>
                      </a:r>
                    </a:p>
                  </a:txBody>
                  <a:tcPr>
                    <a:solidFill>
                      <a:schemeClr val="accent4">
                        <a:lumMod val="60000"/>
                        <a:lumOff val="40000"/>
                      </a:schemeClr>
                    </a:solidFill>
                  </a:tcPr>
                </a:tc>
                <a:extLst>
                  <a:ext uri="{0D108BD9-81ED-4DB2-BD59-A6C34878D82A}">
                    <a16:rowId xmlns:a16="http://schemas.microsoft.com/office/drawing/2014/main" xmlns="" val="10000"/>
                  </a:ext>
                </a:extLst>
              </a:tr>
              <a:tr h="387465">
                <a:tc>
                  <a:txBody>
                    <a:bodyPr/>
                    <a:lstStyle/>
                    <a:p>
                      <a:r>
                        <a:rPr lang="ru-RU" sz="1600" i="1" dirty="0" smtClean="0"/>
                        <a:t>Общий объём доходов </a:t>
                      </a:r>
                      <a:endParaRPr lang="ru-RU" sz="1600" i="1" dirty="0"/>
                    </a:p>
                  </a:txBody>
                  <a:tcPr>
                    <a:solidFill>
                      <a:schemeClr val="accent4">
                        <a:lumMod val="20000"/>
                        <a:lumOff val="80000"/>
                      </a:schemeClr>
                    </a:solidFill>
                  </a:tcPr>
                </a:tc>
                <a:tc>
                  <a:txBody>
                    <a:bodyPr/>
                    <a:lstStyle/>
                    <a:p>
                      <a:pPr algn="ctr"/>
                      <a:r>
                        <a:rPr lang="ru-RU" sz="1600" dirty="0" smtClean="0"/>
                        <a:t>1 136 914,4</a:t>
                      </a:r>
                      <a:endParaRPr lang="ru-RU" sz="1600" dirty="0"/>
                    </a:p>
                  </a:txBody>
                  <a:tcPr>
                    <a:solidFill>
                      <a:schemeClr val="accent4">
                        <a:lumMod val="20000"/>
                        <a:lumOff val="80000"/>
                      </a:schemeClr>
                    </a:solidFill>
                  </a:tcPr>
                </a:tc>
                <a:tc>
                  <a:txBody>
                    <a:bodyPr/>
                    <a:lstStyle/>
                    <a:p>
                      <a:pPr algn="ctr"/>
                      <a:r>
                        <a:rPr lang="ru-RU" sz="1600" dirty="0" smtClean="0"/>
                        <a:t>1 227 765,0</a:t>
                      </a:r>
                      <a:endParaRPr lang="ru-RU" sz="1600" dirty="0"/>
                    </a:p>
                  </a:txBody>
                  <a:tcPr>
                    <a:solidFill>
                      <a:schemeClr val="accent4">
                        <a:lumMod val="20000"/>
                        <a:lumOff val="80000"/>
                      </a:schemeClr>
                    </a:solidFill>
                  </a:tcPr>
                </a:tc>
                <a:tc>
                  <a:txBody>
                    <a:bodyPr/>
                    <a:lstStyle/>
                    <a:p>
                      <a:pPr algn="ctr"/>
                      <a:r>
                        <a:rPr lang="ru-RU" sz="1600" dirty="0" smtClean="0"/>
                        <a:t>1 216 633,4</a:t>
                      </a:r>
                      <a:endParaRPr lang="ru-RU" sz="1600" dirty="0"/>
                    </a:p>
                  </a:txBody>
                  <a:tcPr>
                    <a:solidFill>
                      <a:schemeClr val="accent4">
                        <a:lumMod val="20000"/>
                        <a:lumOff val="80000"/>
                      </a:schemeClr>
                    </a:solidFill>
                  </a:tcPr>
                </a:tc>
                <a:extLst>
                  <a:ext uri="{0D108BD9-81ED-4DB2-BD59-A6C34878D82A}">
                    <a16:rowId xmlns:a16="http://schemas.microsoft.com/office/drawing/2014/main" xmlns="" val="10001"/>
                  </a:ext>
                </a:extLst>
              </a:tr>
              <a:tr h="324319">
                <a:tc>
                  <a:txBody>
                    <a:bodyPr/>
                    <a:lstStyle/>
                    <a:p>
                      <a:r>
                        <a:rPr lang="ru-RU" sz="1600" dirty="0" smtClean="0"/>
                        <a:t>Темп роста (в % к предыдущему году)</a:t>
                      </a:r>
                      <a:endParaRPr lang="ru-RU" sz="1600" dirty="0"/>
                    </a:p>
                  </a:txBody>
                  <a:tcPr/>
                </a:tc>
                <a:tc>
                  <a:txBody>
                    <a:bodyPr/>
                    <a:lstStyle/>
                    <a:p>
                      <a:pPr algn="ctr"/>
                      <a:r>
                        <a:rPr lang="ru-RU" sz="1600" dirty="0" smtClean="0"/>
                        <a:t>103,4</a:t>
                      </a:r>
                      <a:endParaRPr lang="ru-RU" sz="1600" dirty="0"/>
                    </a:p>
                  </a:txBody>
                  <a:tcPr/>
                </a:tc>
                <a:tc>
                  <a:txBody>
                    <a:bodyPr/>
                    <a:lstStyle/>
                    <a:p>
                      <a:pPr algn="ctr"/>
                      <a:endParaRPr lang="ru-RU" sz="1600" dirty="0"/>
                    </a:p>
                  </a:txBody>
                  <a:tcPr/>
                </a:tc>
                <a:tc>
                  <a:txBody>
                    <a:bodyPr/>
                    <a:lstStyle/>
                    <a:p>
                      <a:pPr algn="ctr"/>
                      <a:r>
                        <a:rPr lang="ru-RU" sz="1600" dirty="0" smtClean="0"/>
                        <a:t>102,4</a:t>
                      </a:r>
                      <a:endParaRPr lang="ru-RU" sz="1600" dirty="0"/>
                    </a:p>
                  </a:txBody>
                  <a:tcPr/>
                </a:tc>
                <a:extLst>
                  <a:ext uri="{0D108BD9-81ED-4DB2-BD59-A6C34878D82A}">
                    <a16:rowId xmlns:a16="http://schemas.microsoft.com/office/drawing/2014/main" xmlns="" val="10002"/>
                  </a:ext>
                </a:extLst>
              </a:tr>
              <a:tr h="350310">
                <a:tc>
                  <a:txBody>
                    <a:bodyPr/>
                    <a:lstStyle/>
                    <a:p>
                      <a:pPr marL="0" algn="l" rtl="0" eaLnBrk="1" latinLnBrk="0" hangingPunct="1"/>
                      <a:r>
                        <a:rPr kumimoji="0" lang="ru-RU" sz="1600" kern="1200" dirty="0" smtClean="0">
                          <a:solidFill>
                            <a:schemeClr val="dk1"/>
                          </a:solidFill>
                          <a:latin typeface="+mn-lt"/>
                          <a:ea typeface="+mn-ea"/>
                          <a:cs typeface="+mn-cs"/>
                        </a:rPr>
                        <a:t>из них:</a:t>
                      </a:r>
                      <a:endParaRPr kumimoji="0" lang="ru-RU" sz="1600" kern="1200" dirty="0">
                        <a:solidFill>
                          <a:schemeClr val="dk1"/>
                        </a:solidFill>
                        <a:latin typeface="+mn-lt"/>
                        <a:ea typeface="+mn-ea"/>
                        <a:cs typeface="+mn-cs"/>
                      </a:endParaRPr>
                    </a:p>
                  </a:txBody>
                  <a:tcPr>
                    <a:solidFill>
                      <a:schemeClr val="accent4">
                        <a:lumMod val="20000"/>
                        <a:lumOff val="80000"/>
                      </a:schemeClr>
                    </a:solidFill>
                  </a:tcPr>
                </a:tc>
                <a:tc>
                  <a:txBody>
                    <a:bodyPr/>
                    <a:lstStyle/>
                    <a:p>
                      <a:pPr marL="0" algn="ctr" rtl="0" eaLnBrk="1" latinLnBrk="0" hangingPunct="1"/>
                      <a:endParaRPr kumimoji="0" lang="ru-RU" sz="1600" kern="1200" dirty="0">
                        <a:solidFill>
                          <a:schemeClr val="dk1"/>
                        </a:solidFill>
                        <a:latin typeface="+mn-lt"/>
                        <a:ea typeface="+mn-ea"/>
                        <a:cs typeface="+mn-cs"/>
                      </a:endParaRPr>
                    </a:p>
                  </a:txBody>
                  <a:tcPr>
                    <a:solidFill>
                      <a:schemeClr val="accent4">
                        <a:lumMod val="20000"/>
                        <a:lumOff val="80000"/>
                      </a:schemeClr>
                    </a:solidFill>
                  </a:tcPr>
                </a:tc>
                <a:tc>
                  <a:txBody>
                    <a:bodyPr/>
                    <a:lstStyle/>
                    <a:p>
                      <a:pPr marL="0" algn="ctr" rtl="0" eaLnBrk="1" latinLnBrk="0" hangingPunct="1"/>
                      <a:endParaRPr kumimoji="0" lang="ru-RU" sz="1600" kern="1200" dirty="0">
                        <a:solidFill>
                          <a:schemeClr val="dk1"/>
                        </a:solidFill>
                        <a:latin typeface="+mn-lt"/>
                        <a:ea typeface="+mn-ea"/>
                        <a:cs typeface="+mn-cs"/>
                      </a:endParaRPr>
                    </a:p>
                  </a:txBody>
                  <a:tcPr>
                    <a:solidFill>
                      <a:schemeClr val="accent4">
                        <a:lumMod val="20000"/>
                        <a:lumOff val="80000"/>
                      </a:schemeClr>
                    </a:solidFill>
                  </a:tcPr>
                </a:tc>
                <a:tc>
                  <a:txBody>
                    <a:bodyPr/>
                    <a:lstStyle/>
                    <a:p>
                      <a:pPr marL="0" algn="ctr" rtl="0" eaLnBrk="1" latinLnBrk="0" hangingPunct="1"/>
                      <a:endParaRPr kumimoji="0" lang="ru-RU" sz="1600" kern="1200" dirty="0">
                        <a:solidFill>
                          <a:schemeClr val="dk1"/>
                        </a:solidFill>
                        <a:latin typeface="+mn-lt"/>
                        <a:ea typeface="+mn-ea"/>
                        <a:cs typeface="+mn-cs"/>
                      </a:endParaRPr>
                    </a:p>
                  </a:txBody>
                  <a:tcPr>
                    <a:solidFill>
                      <a:schemeClr val="accent4">
                        <a:lumMod val="20000"/>
                        <a:lumOff val="80000"/>
                      </a:schemeClr>
                    </a:solidFill>
                  </a:tcPr>
                </a:tc>
                <a:extLst>
                  <a:ext uri="{0D108BD9-81ED-4DB2-BD59-A6C34878D82A}">
                    <a16:rowId xmlns:a16="http://schemas.microsoft.com/office/drawing/2014/main" xmlns="" val="10003"/>
                  </a:ext>
                </a:extLst>
              </a:tr>
              <a:tr h="297621">
                <a:tc>
                  <a:txBody>
                    <a:bodyPr/>
                    <a:lstStyle/>
                    <a:p>
                      <a:r>
                        <a:rPr lang="ru-RU" sz="1600" dirty="0" smtClean="0"/>
                        <a:t>- налоговые и неналоговые доходы</a:t>
                      </a:r>
                      <a:endParaRPr lang="ru-RU" sz="1600" dirty="0"/>
                    </a:p>
                  </a:txBody>
                  <a:tcPr/>
                </a:tc>
                <a:tc>
                  <a:txBody>
                    <a:bodyPr/>
                    <a:lstStyle/>
                    <a:p>
                      <a:pPr algn="ctr"/>
                      <a:r>
                        <a:rPr lang="ru-RU" sz="1600" dirty="0" smtClean="0"/>
                        <a:t>366 373,6</a:t>
                      </a:r>
                      <a:endParaRPr lang="ru-RU" sz="1600" dirty="0"/>
                    </a:p>
                  </a:txBody>
                  <a:tcPr/>
                </a:tc>
                <a:tc>
                  <a:txBody>
                    <a:bodyPr/>
                    <a:lstStyle/>
                    <a:p>
                      <a:pPr algn="ctr"/>
                      <a:r>
                        <a:rPr lang="ru-RU" sz="1600" dirty="0" smtClean="0"/>
                        <a:t>374 772,8</a:t>
                      </a:r>
                      <a:endParaRPr lang="ru-RU" sz="1600" dirty="0"/>
                    </a:p>
                  </a:txBody>
                  <a:tcPr/>
                </a:tc>
                <a:tc>
                  <a:txBody>
                    <a:bodyPr/>
                    <a:lstStyle/>
                    <a:p>
                      <a:pPr algn="ctr"/>
                      <a:r>
                        <a:rPr lang="ru-RU" sz="1600" dirty="0" smtClean="0"/>
                        <a:t>383 629,3</a:t>
                      </a:r>
                      <a:endParaRPr lang="ru-RU" sz="1600" dirty="0"/>
                    </a:p>
                  </a:txBody>
                  <a:tcPr/>
                </a:tc>
                <a:extLst>
                  <a:ext uri="{0D108BD9-81ED-4DB2-BD59-A6C34878D82A}">
                    <a16:rowId xmlns:a16="http://schemas.microsoft.com/office/drawing/2014/main" xmlns="" val="10004"/>
                  </a:ext>
                </a:extLst>
              </a:tr>
              <a:tr h="350310">
                <a:tc>
                  <a:txBody>
                    <a:bodyPr/>
                    <a:lstStyle/>
                    <a:p>
                      <a:r>
                        <a:rPr lang="ru-RU" sz="1600" dirty="0" smtClean="0"/>
                        <a:t>- безвозмездные поступления</a:t>
                      </a:r>
                      <a:endParaRPr lang="ru-RU" sz="1600" dirty="0"/>
                    </a:p>
                  </a:txBody>
                  <a:tcPr>
                    <a:solidFill>
                      <a:schemeClr val="accent4">
                        <a:lumMod val="20000"/>
                        <a:lumOff val="80000"/>
                      </a:schemeClr>
                    </a:solidFill>
                  </a:tcPr>
                </a:tc>
                <a:tc>
                  <a:txBody>
                    <a:bodyPr/>
                    <a:lstStyle/>
                    <a:p>
                      <a:pPr algn="ctr"/>
                      <a:r>
                        <a:rPr lang="ru-RU" sz="1600" dirty="0" smtClean="0"/>
                        <a:t>770 540,8</a:t>
                      </a:r>
                      <a:endParaRPr lang="ru-RU" sz="1600" dirty="0"/>
                    </a:p>
                  </a:txBody>
                  <a:tcPr>
                    <a:solidFill>
                      <a:schemeClr val="accent4">
                        <a:lumMod val="20000"/>
                        <a:lumOff val="80000"/>
                      </a:schemeClr>
                    </a:solidFill>
                  </a:tcPr>
                </a:tc>
                <a:tc>
                  <a:txBody>
                    <a:bodyPr/>
                    <a:lstStyle/>
                    <a:p>
                      <a:pPr algn="ctr"/>
                      <a:r>
                        <a:rPr lang="ru-RU" sz="1600" dirty="0" smtClean="0"/>
                        <a:t>852 992,2</a:t>
                      </a:r>
                      <a:endParaRPr lang="ru-RU" sz="1600" dirty="0"/>
                    </a:p>
                  </a:txBody>
                  <a:tcPr>
                    <a:solidFill>
                      <a:schemeClr val="accent4">
                        <a:lumMod val="20000"/>
                        <a:lumOff val="80000"/>
                      </a:schemeClr>
                    </a:solidFill>
                  </a:tcPr>
                </a:tc>
                <a:tc>
                  <a:txBody>
                    <a:bodyPr/>
                    <a:lstStyle/>
                    <a:p>
                      <a:pPr algn="ctr"/>
                      <a:r>
                        <a:rPr lang="ru-RU" sz="1600" dirty="0" smtClean="0"/>
                        <a:t>833 004,1</a:t>
                      </a:r>
                      <a:endParaRPr lang="ru-RU" sz="1600" dirty="0"/>
                    </a:p>
                  </a:txBody>
                  <a:tcPr>
                    <a:solidFill>
                      <a:schemeClr val="accent4">
                        <a:lumMod val="20000"/>
                        <a:lumOff val="80000"/>
                      </a:schemeClr>
                    </a:solidFill>
                  </a:tcPr>
                </a:tc>
                <a:extLst>
                  <a:ext uri="{0D108BD9-81ED-4DB2-BD59-A6C34878D82A}">
                    <a16:rowId xmlns:a16="http://schemas.microsoft.com/office/drawing/2014/main" xmlns="" val="10005"/>
                  </a:ext>
                </a:extLst>
              </a:tr>
              <a:tr h="342361">
                <a:tc>
                  <a:txBody>
                    <a:bodyPr/>
                    <a:lstStyle/>
                    <a:p>
                      <a:r>
                        <a:rPr lang="ru-RU" sz="1600" i="1" dirty="0" smtClean="0"/>
                        <a:t>Общий объём расходов </a:t>
                      </a:r>
                      <a:endParaRPr lang="ru-RU" sz="1600" i="1" dirty="0"/>
                    </a:p>
                  </a:txBody>
                  <a:tcPr/>
                </a:tc>
                <a:tc>
                  <a:txBody>
                    <a:bodyPr/>
                    <a:lstStyle/>
                    <a:p>
                      <a:pPr algn="ctr"/>
                      <a:r>
                        <a:rPr lang="ru-RU" sz="1600" dirty="0" smtClean="0"/>
                        <a:t>1 143 926,9</a:t>
                      </a:r>
                      <a:endParaRPr lang="ru-RU" sz="1600" dirty="0"/>
                    </a:p>
                  </a:txBody>
                  <a:tcPr/>
                </a:tc>
                <a:tc>
                  <a:txBody>
                    <a:bodyPr/>
                    <a:lstStyle/>
                    <a:p>
                      <a:pPr algn="ctr"/>
                      <a:r>
                        <a:rPr lang="ru-RU" sz="1600" dirty="0" smtClean="0"/>
                        <a:t>1 273 788,0</a:t>
                      </a:r>
                      <a:endParaRPr lang="ru-RU" sz="1600" dirty="0"/>
                    </a:p>
                  </a:txBody>
                  <a:tcPr/>
                </a:tc>
                <a:tc>
                  <a:txBody>
                    <a:bodyPr/>
                    <a:lstStyle/>
                    <a:p>
                      <a:pPr algn="ctr"/>
                      <a:r>
                        <a:rPr lang="ru-RU" sz="1600" dirty="0" smtClean="0"/>
                        <a:t>1 217 050,0</a:t>
                      </a:r>
                      <a:endParaRPr lang="ru-RU" sz="1600" dirty="0"/>
                    </a:p>
                  </a:txBody>
                  <a:tcPr/>
                </a:tc>
                <a:extLst>
                  <a:ext uri="{0D108BD9-81ED-4DB2-BD59-A6C34878D82A}">
                    <a16:rowId xmlns:a16="http://schemas.microsoft.com/office/drawing/2014/main" xmlns="" val="10006"/>
                  </a:ext>
                </a:extLst>
              </a:tr>
              <a:tr h="325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t>Темп роста (в % к предыдущему году)</a:t>
                      </a:r>
                      <a:endParaRPr lang="ru-RU" sz="1600" i="1" dirty="0"/>
                    </a:p>
                  </a:txBody>
                  <a:tcPr>
                    <a:solidFill>
                      <a:schemeClr val="accent4">
                        <a:lumMod val="20000"/>
                        <a:lumOff val="80000"/>
                      </a:schemeClr>
                    </a:solidFill>
                  </a:tcPr>
                </a:tc>
                <a:tc>
                  <a:txBody>
                    <a:bodyPr/>
                    <a:lstStyle/>
                    <a:p>
                      <a:pPr algn="ctr"/>
                      <a:r>
                        <a:rPr lang="ru-RU" sz="1600" dirty="0" smtClean="0"/>
                        <a:t>104,6</a:t>
                      </a:r>
                      <a:endParaRPr lang="ru-RU" sz="1600" dirty="0"/>
                    </a:p>
                  </a:txBody>
                  <a:tcPr>
                    <a:solidFill>
                      <a:schemeClr val="accent4">
                        <a:lumMod val="20000"/>
                        <a:lumOff val="80000"/>
                      </a:schemeClr>
                    </a:solidFill>
                  </a:tcPr>
                </a:tc>
                <a:tc>
                  <a:txBody>
                    <a:bodyPr/>
                    <a:lstStyle/>
                    <a:p>
                      <a:pPr algn="ctr"/>
                      <a:endParaRPr lang="ru-RU" sz="1600" dirty="0"/>
                    </a:p>
                  </a:txBody>
                  <a:tcPr>
                    <a:solidFill>
                      <a:schemeClr val="accent4">
                        <a:lumMod val="20000"/>
                        <a:lumOff val="80000"/>
                      </a:schemeClr>
                    </a:solidFill>
                  </a:tcPr>
                </a:tc>
                <a:tc>
                  <a:txBody>
                    <a:bodyPr/>
                    <a:lstStyle/>
                    <a:p>
                      <a:pPr algn="ctr"/>
                      <a:r>
                        <a:rPr lang="ru-RU" sz="1600" dirty="0" smtClean="0"/>
                        <a:t>95,6</a:t>
                      </a:r>
                      <a:endParaRPr lang="ru-RU" sz="1600" dirty="0"/>
                    </a:p>
                  </a:txBody>
                  <a:tcPr>
                    <a:solidFill>
                      <a:schemeClr val="accent4">
                        <a:lumMod val="20000"/>
                        <a:lumOff val="80000"/>
                      </a:schemeClr>
                    </a:solidFill>
                  </a:tcPr>
                </a:tc>
                <a:extLst>
                  <a:ext uri="{0D108BD9-81ED-4DB2-BD59-A6C34878D82A}">
                    <a16:rowId xmlns:a16="http://schemas.microsoft.com/office/drawing/2014/main" xmlns="" val="10007"/>
                  </a:ext>
                </a:extLst>
              </a:tr>
              <a:tr h="605082">
                <a:tc>
                  <a:txBody>
                    <a:bodyPr/>
                    <a:lstStyle/>
                    <a:p>
                      <a:r>
                        <a:rPr lang="ru-RU" sz="1600" i="1" dirty="0" smtClean="0"/>
                        <a:t>Дефицит бюджета (-), </a:t>
                      </a:r>
                      <a:r>
                        <a:rPr lang="ru-RU" sz="1600" i="1" dirty="0" err="1" smtClean="0"/>
                        <a:t>профицит</a:t>
                      </a:r>
                      <a:r>
                        <a:rPr lang="ru-RU" sz="1600" i="1" dirty="0" smtClean="0"/>
                        <a:t> </a:t>
                      </a:r>
                      <a:r>
                        <a:rPr lang="ru-RU" sz="1600" i="1" dirty="0" err="1" smtClean="0"/>
                        <a:t>бюджета</a:t>
                      </a:r>
                      <a:r>
                        <a:rPr lang="ru-RU" sz="1600" i="1" dirty="0" smtClean="0"/>
                        <a:t> (+)</a:t>
                      </a:r>
                      <a:endParaRPr lang="ru-RU" sz="1600" i="1" dirty="0"/>
                    </a:p>
                  </a:txBody>
                  <a:tcPr/>
                </a:tc>
                <a:tc>
                  <a:txBody>
                    <a:bodyPr/>
                    <a:lstStyle/>
                    <a:p>
                      <a:pPr algn="ctr"/>
                      <a:r>
                        <a:rPr lang="ru-RU" sz="1600" dirty="0" smtClean="0"/>
                        <a:t>7 012,5</a:t>
                      </a:r>
                      <a:endParaRPr lang="ru-RU" sz="1600" dirty="0"/>
                    </a:p>
                  </a:txBody>
                  <a:tcPr/>
                </a:tc>
                <a:tc>
                  <a:txBody>
                    <a:bodyPr/>
                    <a:lstStyle/>
                    <a:p>
                      <a:pPr algn="ctr"/>
                      <a:r>
                        <a:rPr lang="ru-RU" sz="1600" dirty="0" smtClean="0"/>
                        <a:t>- 46 023,0</a:t>
                      </a:r>
                      <a:endParaRPr lang="ru-RU" sz="1600" dirty="0"/>
                    </a:p>
                  </a:txBody>
                  <a:tcPr/>
                </a:tc>
                <a:tc>
                  <a:txBody>
                    <a:bodyPr/>
                    <a:lstStyle/>
                    <a:p>
                      <a:pPr algn="ctr"/>
                      <a:r>
                        <a:rPr lang="ru-RU" sz="1600" dirty="0" smtClean="0"/>
                        <a:t>- 416,6</a:t>
                      </a:r>
                      <a:endParaRPr lang="ru-RU" sz="1600" dirty="0"/>
                    </a:p>
                  </a:txBody>
                  <a:tcPr/>
                </a:tc>
                <a:extLst>
                  <a:ext uri="{0D108BD9-81ED-4DB2-BD59-A6C34878D82A}">
                    <a16:rowId xmlns:a16="http://schemas.microsoft.com/office/drawing/2014/main" xmlns="" val="10008"/>
                  </a:ext>
                </a:extLst>
              </a:tr>
              <a:tr h="387465">
                <a:tc>
                  <a:txBody>
                    <a:bodyPr/>
                    <a:lstStyle/>
                    <a:p>
                      <a:r>
                        <a:rPr lang="ru-RU" sz="1600" i="1" dirty="0" smtClean="0"/>
                        <a:t>Муниципальный долг</a:t>
                      </a:r>
                      <a:endParaRPr lang="ru-RU" sz="1600" i="1" dirty="0"/>
                    </a:p>
                  </a:txBody>
                  <a:tcPr>
                    <a:solidFill>
                      <a:schemeClr val="accent4">
                        <a:lumMod val="20000"/>
                        <a:lumOff val="80000"/>
                      </a:schemeClr>
                    </a:solidFill>
                  </a:tcPr>
                </a:tc>
                <a:tc>
                  <a:txBody>
                    <a:bodyPr/>
                    <a:lstStyle/>
                    <a:p>
                      <a:pPr algn="ctr"/>
                      <a:r>
                        <a:rPr lang="ru-RU" sz="1600" dirty="0" smtClean="0"/>
                        <a:t>30 000,0</a:t>
                      </a:r>
                      <a:endParaRPr lang="ru-RU" sz="1600" dirty="0"/>
                    </a:p>
                  </a:txBody>
                  <a:tcPr>
                    <a:solidFill>
                      <a:schemeClr val="accent4">
                        <a:lumMod val="20000"/>
                        <a:lumOff val="80000"/>
                      </a:schemeClr>
                    </a:solidFill>
                  </a:tcPr>
                </a:tc>
                <a:tc>
                  <a:txBody>
                    <a:bodyPr/>
                    <a:lstStyle/>
                    <a:p>
                      <a:pPr algn="ctr"/>
                      <a:r>
                        <a:rPr lang="ru-RU" sz="1600" dirty="0" smtClean="0"/>
                        <a:t>0,0</a:t>
                      </a:r>
                      <a:endParaRPr lang="ru-RU" sz="1600" dirty="0"/>
                    </a:p>
                  </a:txBody>
                  <a:tcPr>
                    <a:solidFill>
                      <a:schemeClr val="accent4">
                        <a:lumMod val="20000"/>
                        <a:lumOff val="80000"/>
                      </a:schemeClr>
                    </a:solidFill>
                  </a:tcPr>
                </a:tc>
                <a:tc>
                  <a:txBody>
                    <a:bodyPr/>
                    <a:lstStyle/>
                    <a:p>
                      <a:pPr algn="ctr"/>
                      <a:r>
                        <a:rPr lang="ru-RU" sz="1600" dirty="0" smtClean="0"/>
                        <a:t>0,0</a:t>
                      </a:r>
                      <a:endParaRPr lang="ru-RU" sz="1600" dirty="0"/>
                    </a:p>
                  </a:txBody>
                  <a:tcPr>
                    <a:solidFill>
                      <a:schemeClr val="accent4">
                        <a:lumMod val="20000"/>
                        <a:lumOff val="80000"/>
                      </a:schemeClr>
                    </a:solidFill>
                  </a:tcPr>
                </a:tc>
                <a:extLst>
                  <a:ext uri="{0D108BD9-81ED-4DB2-BD59-A6C34878D82A}">
                    <a16:rowId xmlns:a16="http://schemas.microsoft.com/office/drawing/2014/main" xmlns="" val="10009"/>
                  </a:ext>
                </a:extLst>
              </a:tr>
            </a:tbl>
          </a:graphicData>
        </a:graphic>
      </p:graphicFrame>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Заголовок 3"/>
          <p:cNvSpPr>
            <a:spLocks noGrp="1"/>
          </p:cNvSpPr>
          <p:nvPr>
            <p:ph type="title"/>
          </p:nvPr>
        </p:nvSpPr>
        <p:spPr>
          <a:xfrm>
            <a:off x="467544" y="620688"/>
            <a:ext cx="7543800" cy="806450"/>
          </a:xfrm>
        </p:spPr>
        <p:txBody>
          <a:bodyPr>
            <a:noAutofit/>
          </a:bodyPr>
          <a:lstStyle/>
          <a:p>
            <a:pPr algn="ctr" eaLnBrk="1" fontAlgn="auto" hangingPunct="1">
              <a:spcAft>
                <a:spcPts val="0"/>
              </a:spcAft>
              <a:defRPr/>
            </a:pPr>
            <a:r>
              <a:rPr lang="ru-RU" sz="2400" b="1" dirty="0" smtClean="0">
                <a:solidFill>
                  <a:srgbClr val="FF0000"/>
                </a:solidFill>
                <a:latin typeface="+mn-lt"/>
              </a:rPr>
              <a:t>Доходная часть бюджета </a:t>
            </a:r>
            <a:br>
              <a:rPr lang="ru-RU" sz="2400" b="1" dirty="0" smtClean="0">
                <a:solidFill>
                  <a:srgbClr val="FF0000"/>
                </a:solidFill>
                <a:latin typeface="+mn-lt"/>
              </a:rPr>
            </a:br>
            <a:r>
              <a:rPr lang="ru-RU" sz="2400" b="1" dirty="0" smtClean="0">
                <a:solidFill>
                  <a:srgbClr val="FF0000"/>
                </a:solidFill>
                <a:latin typeface="+mn-lt"/>
              </a:rPr>
              <a:t>городского округа Лотошино</a:t>
            </a:r>
          </a:p>
        </p:txBody>
      </p:sp>
      <p:sp>
        <p:nvSpPr>
          <p:cNvPr id="8196" name="Текст 4"/>
          <p:cNvSpPr>
            <a:spLocks noGrp="1"/>
          </p:cNvSpPr>
          <p:nvPr>
            <p:ph type="body" idx="4294967295"/>
          </p:nvPr>
        </p:nvSpPr>
        <p:spPr>
          <a:xfrm>
            <a:off x="0" y="5114925"/>
            <a:ext cx="6421438" cy="1095375"/>
          </a:xfrm>
        </p:spPr>
        <p:txBody>
          <a:bodyPr/>
          <a:lstStyle/>
          <a:p>
            <a:pPr eaLnBrk="1" hangingPunct="1">
              <a:buFont typeface="Wingdings" pitchFamily="2" charset="2"/>
              <a:buNone/>
            </a:pPr>
            <a:r>
              <a:rPr lang="ru-RU" sz="1200" smtClean="0"/>
              <a:t>	</a:t>
            </a:r>
            <a:endParaRPr lang="ru-RU" sz="1800" smtClean="0"/>
          </a:p>
        </p:txBody>
      </p:sp>
      <p:graphicFrame>
        <p:nvGraphicFramePr>
          <p:cNvPr id="5" name="Содержимое 10"/>
          <p:cNvGraphicFramePr>
            <a:graphicFrameLocks noGrp="1"/>
          </p:cNvGraphicFramePr>
          <p:nvPr>
            <p:ph idx="1"/>
          </p:nvPr>
        </p:nvGraphicFramePr>
        <p:xfrm>
          <a:off x="899592" y="1556792"/>
          <a:ext cx="7781925" cy="482453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ppt_x</p:attrName>
                                        </p:attrNameLst>
                                      </p:cBhvr>
                                      <p:tavLst>
                                        <p:tav tm="0">
                                          <p:val>
                                            <p:strVal val="#ppt_x-.2"/>
                                          </p:val>
                                        </p:tav>
                                        <p:tav tm="100000">
                                          <p:val>
                                            <p:strVal val="#ppt_x"/>
                                          </p:val>
                                        </p:tav>
                                      </p:tavLst>
                                    </p:anim>
                                    <p:anim calcmode="lin" valueType="num">
                                      <p:cBhvr>
                                        <p:cTn id="8" dur="1000" fill="hold"/>
                                        <p:tgtEl>
                                          <p:spTgt spid="81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8194"/>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196">
                                            <p:txEl>
                                              <p:pRg st="0" end="0"/>
                                            </p:txEl>
                                          </p:spTgt>
                                        </p:tgtEl>
                                        <p:attrNameLst>
                                          <p:attrName>style.visibility</p:attrName>
                                        </p:attrNameLst>
                                      </p:cBhvr>
                                      <p:to>
                                        <p:strVal val="visible"/>
                                      </p:to>
                                    </p:set>
                                    <p:animEffect transition="in" filter="fade">
                                      <p:cBhvr>
                                        <p:cTn id="14" dur="500"/>
                                        <p:tgtEl>
                                          <p:spTgt spid="8196">
                                            <p:txEl>
                                              <p:pRg st="0" end="0"/>
                                            </p:txEl>
                                          </p:spTgt>
                                        </p:tgtEl>
                                      </p:cBhvr>
                                    </p:animEffect>
                                    <p:anim calcmode="lin" valueType="num">
                                      <p:cBhvr>
                                        <p:cTn id="15" dur="500" fill="hold"/>
                                        <p:tgtEl>
                                          <p:spTgt spid="819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8196">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eaLnBrk="1" fontAlgn="auto" hangingPunct="1">
              <a:spcAft>
                <a:spcPts val="300"/>
              </a:spcAft>
              <a:tabLst>
                <a:tab pos="723900" algn="l"/>
                <a:tab pos="1447800" algn="l"/>
                <a:tab pos="2171700" algn="l"/>
                <a:tab pos="2895600" algn="l"/>
                <a:tab pos="3619500" algn="l"/>
                <a:tab pos="4343400" algn="l"/>
                <a:tab pos="5067300" algn="l"/>
              </a:tabLst>
              <a:defRPr/>
            </a:pPr>
            <a:r>
              <a:rPr lang="ru-RU" sz="2400" b="1" dirty="0" smtClean="0">
                <a:solidFill>
                  <a:srgbClr val="FF0000"/>
                </a:solidFill>
                <a:latin typeface="+mn-lt"/>
              </a:rPr>
              <a:t>Структура доходов бюджета городского округа Лотошино 2021 года</a:t>
            </a:r>
            <a:endParaRPr lang="ru-RU" sz="2400" b="1" dirty="0">
              <a:solidFill>
                <a:srgbClr val="FF0000"/>
              </a:solidFill>
              <a:latin typeface="+mn-lt"/>
            </a:endParaRPr>
          </a:p>
        </p:txBody>
      </p:sp>
      <p:graphicFrame>
        <p:nvGraphicFramePr>
          <p:cNvPr id="4" name="Содержимое 3"/>
          <p:cNvGraphicFramePr>
            <a:graphicFrameLocks noGrp="1"/>
          </p:cNvGraphicFramePr>
          <p:nvPr>
            <p:ph idx="1"/>
          </p:nvPr>
        </p:nvGraphicFramePr>
        <p:xfrm>
          <a:off x="285720" y="2285992"/>
          <a:ext cx="8586790" cy="41434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581010"/>
          </a:xfrm>
        </p:spPr>
        <p:txBody>
          <a:bodyPr/>
          <a:lstStyle/>
          <a:p>
            <a:pPr algn="ctr"/>
            <a:r>
              <a:rPr lang="ru-RU" sz="2000" b="1" dirty="0" smtClean="0">
                <a:solidFill>
                  <a:srgbClr val="FF0000"/>
                </a:solidFill>
                <a:latin typeface="+mn-lt"/>
              </a:rPr>
              <a:t>Структура налоговых доходов бюджета городского округа Лотошино 2021 года</a:t>
            </a:r>
          </a:p>
        </p:txBody>
      </p:sp>
      <p:graphicFrame>
        <p:nvGraphicFramePr>
          <p:cNvPr id="4" name="Содержимое 3"/>
          <p:cNvGraphicFramePr>
            <a:graphicFrameLocks noGrp="1"/>
          </p:cNvGraphicFramePr>
          <p:nvPr>
            <p:ph idx="1"/>
          </p:nvPr>
        </p:nvGraphicFramePr>
        <p:xfrm>
          <a:off x="457200" y="1428750"/>
          <a:ext cx="8229600" cy="48958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Содержимое 3"/>
          <p:cNvGraphicFramePr>
            <a:graphicFrameLocks/>
          </p:cNvGraphicFramePr>
          <p:nvPr/>
        </p:nvGraphicFramePr>
        <p:xfrm>
          <a:off x="609600" y="1581150"/>
          <a:ext cx="8229600" cy="48958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652448"/>
          </a:xfrm>
        </p:spPr>
        <p:txBody>
          <a:bodyPr/>
          <a:lstStyle/>
          <a:p>
            <a:pPr algn="ctr"/>
            <a:r>
              <a:rPr lang="ru-RU" sz="2000" b="1" dirty="0" smtClean="0">
                <a:solidFill>
                  <a:srgbClr val="FF0000"/>
                </a:solidFill>
                <a:latin typeface="+mn-lt"/>
              </a:rPr>
              <a:t>Структура неналоговых доходов бюджета городского округа Лотошино 2021 года</a:t>
            </a:r>
          </a:p>
        </p:txBody>
      </p:sp>
      <p:graphicFrame>
        <p:nvGraphicFramePr>
          <p:cNvPr id="4" name="Содержимое 3"/>
          <p:cNvGraphicFramePr>
            <a:graphicFrameLocks noGrp="1"/>
          </p:cNvGraphicFramePr>
          <p:nvPr>
            <p:ph idx="1"/>
          </p:nvPr>
        </p:nvGraphicFramePr>
        <p:xfrm>
          <a:off x="457200" y="1428737"/>
          <a:ext cx="8229600" cy="489586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581010"/>
          </a:xfrm>
        </p:spPr>
        <p:txBody>
          <a:bodyPr/>
          <a:lstStyle/>
          <a:p>
            <a:pPr algn="ctr"/>
            <a:r>
              <a:rPr lang="ru-RU" sz="2000" b="1" dirty="0" smtClean="0">
                <a:solidFill>
                  <a:srgbClr val="FF0000"/>
                </a:solidFill>
                <a:latin typeface="+mn-lt"/>
              </a:rPr>
              <a:t>Структура безвозмездных поступлений от других бюджетов бюджетной системы в 2021 году</a:t>
            </a:r>
          </a:p>
        </p:txBody>
      </p:sp>
      <p:graphicFrame>
        <p:nvGraphicFramePr>
          <p:cNvPr id="5" name="Содержимое 4"/>
          <p:cNvGraphicFramePr>
            <a:graphicFrameLocks noGrp="1"/>
          </p:cNvGraphicFramePr>
          <p:nvPr>
            <p:ph idx="1"/>
          </p:nvPr>
        </p:nvGraphicFramePr>
        <p:xfrm>
          <a:off x="457200" y="1428750"/>
          <a:ext cx="8229600" cy="48958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363272" cy="843576"/>
          </a:xfrm>
        </p:spPr>
        <p:txBody>
          <a:bodyPr/>
          <a:lstStyle/>
          <a:p>
            <a:pPr algn="ctr" fontAlgn="b">
              <a:defRPr/>
            </a:pPr>
            <a:r>
              <a:rPr lang="ru-RU" sz="1800" b="1" dirty="0" smtClean="0">
                <a:solidFill>
                  <a:srgbClr val="FF0000"/>
                </a:solidFill>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2021 году      (тыс. рублей)</a:t>
            </a:r>
            <a:endParaRPr lang="ru-RU" sz="1800" b="1" dirty="0">
              <a:solidFill>
                <a:srgbClr val="FF0000"/>
              </a:solidFill>
            </a:endParaRPr>
          </a:p>
        </p:txBody>
      </p:sp>
      <p:graphicFrame>
        <p:nvGraphicFramePr>
          <p:cNvPr id="4" name="Объект 2"/>
          <p:cNvGraphicFramePr>
            <a:graphicFrameLocks/>
          </p:cNvGraphicFramePr>
          <p:nvPr>
            <p:extLst>
              <p:ext uri="{D42A27DB-BD31-4B8C-83A1-F6EECF244321}">
                <p14:modId xmlns:p14="http://schemas.microsoft.com/office/powerpoint/2010/main" xmlns="" val="1312755043"/>
              </p:ext>
            </p:extLst>
          </p:nvPr>
        </p:nvGraphicFramePr>
        <p:xfrm>
          <a:off x="107504" y="980728"/>
          <a:ext cx="8784975" cy="5616624"/>
        </p:xfrm>
        <a:graphic>
          <a:graphicData uri="http://schemas.openxmlformats.org/drawingml/2006/table">
            <a:tbl>
              <a:tblPr firstRow="1" bandRow="1">
                <a:tableStyleId>{F5AB1C69-6EDB-4FF4-983F-18BD219EF322}</a:tableStyleId>
              </a:tblPr>
              <a:tblGrid>
                <a:gridCol w="1224136"/>
                <a:gridCol w="4824536">
                  <a:extLst>
                    <a:ext uri="{9D8B030D-6E8A-4147-A177-3AD203B41FA5}"/>
                  </a:extLst>
                </a:gridCol>
                <a:gridCol w="1008112">
                  <a:extLst>
                    <a:ext uri="{9D8B030D-6E8A-4147-A177-3AD203B41FA5}"/>
                  </a:extLst>
                </a:gridCol>
                <a:gridCol w="864096">
                  <a:extLst>
                    <a:ext uri="{9D8B030D-6E8A-4147-A177-3AD203B41FA5}"/>
                  </a:extLst>
                </a:gridCol>
                <a:gridCol w="864095">
                  <a:extLst>
                    <a:ext uri="{9D8B030D-6E8A-4147-A177-3AD203B41FA5}"/>
                  </a:extLst>
                </a:gridCol>
              </a:tblGrid>
              <a:tr h="346437">
                <a:tc>
                  <a:txBody>
                    <a:bodyPr/>
                    <a:lstStyle/>
                    <a:p>
                      <a:pPr marL="0" algn="ctr" defTabSz="457200" rtl="0" eaLnBrk="1" latinLnBrk="0" hangingPunct="1"/>
                      <a:r>
                        <a:rPr lang="ru-RU" sz="800" b="1" kern="1200" dirty="0" smtClean="0">
                          <a:solidFill>
                            <a:schemeClr val="dk1"/>
                          </a:solidFill>
                          <a:latin typeface="+mn-lt"/>
                          <a:ea typeface="+mn-ea"/>
                          <a:cs typeface="+mn-cs"/>
                        </a:rPr>
                        <a:t>Код бюджетной классификации </a:t>
                      </a:r>
                      <a:endParaRPr lang="ru-RU" sz="800" b="1"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b="1" kern="1200" dirty="0" smtClean="0">
                          <a:solidFill>
                            <a:schemeClr val="dk1"/>
                          </a:solidFill>
                          <a:latin typeface="+mn-lt"/>
                          <a:ea typeface="+mn-ea"/>
                          <a:cs typeface="+mn-cs"/>
                        </a:rPr>
                        <a:t>Наименование доходов</a:t>
                      </a:r>
                      <a:endParaRPr lang="ru-RU" sz="800" b="1"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kern="1200" dirty="0" smtClean="0">
                          <a:solidFill>
                            <a:schemeClr val="dk1"/>
                          </a:solidFill>
                          <a:latin typeface="+mn-lt"/>
                          <a:ea typeface="+mn-ea"/>
                          <a:cs typeface="+mn-cs"/>
                        </a:rPr>
                        <a:t>Факт 2020 год</a:t>
                      </a:r>
                      <a:endParaRPr lang="ru-RU" sz="8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kern="1200" dirty="0" smtClean="0">
                          <a:solidFill>
                            <a:schemeClr val="dk1"/>
                          </a:solidFill>
                          <a:latin typeface="+mn-lt"/>
                          <a:ea typeface="+mn-ea"/>
                          <a:cs typeface="+mn-cs"/>
                        </a:rPr>
                        <a:t>План на 2021 год</a:t>
                      </a:r>
                      <a:endParaRPr lang="ru-RU" sz="8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kern="1200" dirty="0" smtClean="0">
                          <a:solidFill>
                            <a:schemeClr val="dk1"/>
                          </a:solidFill>
                          <a:latin typeface="+mn-lt"/>
                          <a:ea typeface="+mn-ea"/>
                          <a:cs typeface="+mn-cs"/>
                        </a:rPr>
                        <a:t>Факт 2021 год</a:t>
                      </a:r>
                      <a:endParaRPr lang="ru-RU" sz="8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extLst>
                  <a:ext uri="{0D108BD9-81ED-4DB2-BD59-A6C34878D82A}"/>
                </a:extLst>
              </a:tr>
              <a:tr h="140956">
                <a:tc>
                  <a:txBody>
                    <a:bodyPr/>
                    <a:lstStyle/>
                    <a:p>
                      <a:pPr algn="l"/>
                      <a:r>
                        <a:rPr lang="ru-RU" sz="800" b="1" dirty="0" smtClean="0">
                          <a:solidFill>
                            <a:schemeClr val="tx1"/>
                          </a:solidFill>
                          <a:latin typeface="Times New Roman" pitchFamily="18" charset="0"/>
                          <a:cs typeface="Times New Roman" pitchFamily="18" charset="0"/>
                        </a:rPr>
                        <a:t>1 00 00000 00 0000 000</a:t>
                      </a:r>
                    </a:p>
                  </a:txBody>
                  <a:tcPr marL="91430" marR="91430" marT="45722" marB="45722" anchor="ctr"/>
                </a:tc>
                <a:tc>
                  <a:txBody>
                    <a:bodyPr/>
                    <a:lstStyle/>
                    <a:p>
                      <a:pPr algn="l"/>
                      <a:r>
                        <a:rPr lang="ru-RU" sz="800" b="1" dirty="0" smtClean="0">
                          <a:solidFill>
                            <a:schemeClr val="tx1"/>
                          </a:solidFill>
                          <a:latin typeface="Times New Roman" pitchFamily="18" charset="0"/>
                          <a:cs typeface="Times New Roman" pitchFamily="18" charset="0"/>
                        </a:rPr>
                        <a:t>НАЛОГОВЫЕ И НЕНАЛОГОВЫЕ ДОХОДЫ</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366 373,6</a:t>
                      </a: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374 772,8</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383 629,3</a:t>
                      </a:r>
                    </a:p>
                  </a:txBody>
                  <a:tcPr marL="91430" marR="91430" marT="45722" marB="45722" anchor="ctr" anchorCtr="1"/>
                </a:tc>
                <a:extLst>
                  <a:ext uri="{0D108BD9-81ED-4DB2-BD59-A6C34878D82A}"/>
                </a:extLst>
              </a:tr>
              <a:tr h="1602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ru-RU" sz="800" b="1" dirty="0">
                        <a:solidFill>
                          <a:schemeClr val="tx1"/>
                        </a:solidFill>
                        <a:latin typeface="Times New Roman" pitchFamily="18" charset="0"/>
                        <a:cs typeface="Times New Roman" pitchFamily="18" charset="0"/>
                      </a:endParaRPr>
                    </a:p>
                  </a:txBody>
                  <a:tcPr marL="91430" marR="91430" marT="45722" marB="45722"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b="1" dirty="0" smtClean="0">
                          <a:solidFill>
                            <a:schemeClr val="tx1"/>
                          </a:solidFill>
                          <a:latin typeface="Times New Roman" pitchFamily="18" charset="0"/>
                          <a:cs typeface="Times New Roman" pitchFamily="18" charset="0"/>
                        </a:rPr>
                        <a:t>НАЛОГОВЫЕ ДОХОДЫ</a:t>
                      </a:r>
                      <a:endParaRPr lang="ru-RU" sz="800" b="1"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317 629,8</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325</a:t>
                      </a:r>
                      <a:r>
                        <a:rPr lang="ru-RU" sz="800" b="1" baseline="0" dirty="0" smtClean="0">
                          <a:solidFill>
                            <a:schemeClr val="tx1"/>
                          </a:solidFill>
                          <a:latin typeface="Times New Roman" pitchFamily="18" charset="0"/>
                          <a:cs typeface="Times New Roman" pitchFamily="18" charset="0"/>
                        </a:rPr>
                        <a:t> 007,9</a:t>
                      </a:r>
                      <a:endParaRPr lang="ru-RU" sz="800" b="1" dirty="0" smtClean="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334 082,2</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228612">
                <a:tc>
                  <a:txBody>
                    <a:bodyPr/>
                    <a:lstStyle/>
                    <a:p>
                      <a:pPr algn="l"/>
                      <a:r>
                        <a:rPr lang="ru-RU" sz="800" b="1" dirty="0" smtClean="0">
                          <a:solidFill>
                            <a:schemeClr val="tx1"/>
                          </a:solidFill>
                          <a:latin typeface="Times New Roman" pitchFamily="18" charset="0"/>
                          <a:cs typeface="Times New Roman" pitchFamily="18" charset="0"/>
                        </a:rPr>
                        <a:t>1 01 00000 00 0000 000</a:t>
                      </a:r>
                      <a:endParaRPr lang="ru-RU" sz="800" b="1"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b="1" dirty="0" smtClean="0">
                          <a:solidFill>
                            <a:schemeClr val="tx1"/>
                          </a:solidFill>
                          <a:latin typeface="Times New Roman" pitchFamily="18" charset="0"/>
                          <a:cs typeface="Times New Roman" pitchFamily="18" charset="0"/>
                        </a:rPr>
                        <a:t>НАЛОГИ НА ПРИБЫЛЬ, ДОХОДЫ</a:t>
                      </a:r>
                      <a:endParaRPr lang="ru-RU" sz="800" b="1"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228 598,0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226 948,0</a:t>
                      </a: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234 634,1</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150351">
                <a:tc>
                  <a:txBody>
                    <a:bodyPr/>
                    <a:lstStyle/>
                    <a:p>
                      <a:pPr algn="l"/>
                      <a:r>
                        <a:rPr lang="ru-RU" sz="800" dirty="0" smtClean="0">
                          <a:solidFill>
                            <a:schemeClr val="tx1"/>
                          </a:solidFill>
                          <a:latin typeface="Times New Roman" pitchFamily="18" charset="0"/>
                          <a:cs typeface="Times New Roman" pitchFamily="18" charset="0"/>
                        </a:rPr>
                        <a:t>1 01 02000 01 0000 110</a:t>
                      </a:r>
                    </a:p>
                  </a:txBody>
                  <a:tcPr marL="91430" marR="91430" marT="45722" marB="4572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800" dirty="0" smtClean="0">
                          <a:solidFill>
                            <a:schemeClr val="tx1"/>
                          </a:solidFill>
                          <a:latin typeface="Times New Roman" pitchFamily="18" charset="0"/>
                          <a:cs typeface="Times New Roman" pitchFamily="18" charset="0"/>
                        </a:rPr>
                        <a:t>Налог на доходы физических лиц</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228 598,0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226 948,0</a:t>
                      </a: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234 634,1</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r h="136348">
                <a:tc>
                  <a:txBody>
                    <a:bodyPr/>
                    <a:lstStyle/>
                    <a:p>
                      <a:pPr algn="l"/>
                      <a:r>
                        <a:rPr lang="ru-RU" sz="800" b="1" dirty="0" smtClean="0">
                          <a:solidFill>
                            <a:schemeClr val="tx1"/>
                          </a:solidFill>
                          <a:latin typeface="Times New Roman" pitchFamily="18" charset="0"/>
                          <a:cs typeface="Times New Roman" pitchFamily="18" charset="0"/>
                        </a:rPr>
                        <a:t>1 03 00000 00 0000 000</a:t>
                      </a:r>
                    </a:p>
                  </a:txBody>
                  <a:tcPr marL="91430" marR="91430" marT="45722" marB="45722" anchor="ctr"/>
                </a:tc>
                <a:tc>
                  <a:txBody>
                    <a:bodyPr/>
                    <a:lstStyle/>
                    <a:p>
                      <a:pPr algn="l"/>
                      <a:r>
                        <a:rPr lang="ru-RU" sz="800" b="1" dirty="0" smtClean="0">
                          <a:solidFill>
                            <a:schemeClr val="tx1"/>
                          </a:solidFill>
                          <a:latin typeface="Times New Roman" pitchFamily="18" charset="0"/>
                          <a:cs typeface="Times New Roman" pitchFamily="18" charset="0"/>
                        </a:rPr>
                        <a:t>НАЛОГИ НА ТОВАРЫ (РАБОТЫ, УСЛУГИ), РЕАЛИЗУЕМЫЕ НА ТЕРРИТОРИИ РОССИЙСКОЙ ФЕДЕРАЦИИ</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15 483,7</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18 049,0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18 395,9</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r>
              <a:tr h="177767">
                <a:tc>
                  <a:txBody>
                    <a:bodyPr/>
                    <a:lstStyle/>
                    <a:p>
                      <a:pPr algn="l"/>
                      <a:r>
                        <a:rPr lang="ru-RU" sz="800" dirty="0" smtClean="0">
                          <a:solidFill>
                            <a:schemeClr val="tx1"/>
                          </a:solidFill>
                          <a:latin typeface="Times New Roman" pitchFamily="18" charset="0"/>
                          <a:cs typeface="Times New Roman" pitchFamily="18" charset="0"/>
                        </a:rPr>
                        <a:t>1 03 02000 01 0000 110</a:t>
                      </a: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Акцизы по подакцизным товарам (продукции), производимым на территории Российской Федерации</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15 483,7</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18 049,0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18 395,9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185265">
                <a:tc>
                  <a:txBody>
                    <a:bodyPr/>
                    <a:lstStyle/>
                    <a:p>
                      <a:pPr algn="l"/>
                      <a:r>
                        <a:rPr lang="ru-RU" sz="800" b="1" dirty="0" smtClean="0">
                          <a:solidFill>
                            <a:schemeClr val="tx1"/>
                          </a:solidFill>
                          <a:latin typeface="Times New Roman" pitchFamily="18" charset="0"/>
                          <a:cs typeface="Times New Roman" pitchFamily="18" charset="0"/>
                        </a:rPr>
                        <a:t>1 05 00000 00 0000  000</a:t>
                      </a:r>
                      <a:endParaRPr lang="ru-RU" sz="800" b="1"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b="1" dirty="0" smtClean="0">
                          <a:solidFill>
                            <a:schemeClr val="tx1"/>
                          </a:solidFill>
                          <a:latin typeface="Times New Roman" pitchFamily="18" charset="0"/>
                          <a:cs typeface="Times New Roman" pitchFamily="18" charset="0"/>
                        </a:rPr>
                        <a:t>НАЛОГИ НА СОВОКУПНЫЙ ДОХОД</a:t>
                      </a:r>
                      <a:endParaRPr lang="ru-RU" sz="800" b="1"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20 203,9</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26 446,2</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27 431,3</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r>
              <a:tr h="204588">
                <a:tc>
                  <a:txBody>
                    <a:bodyPr/>
                    <a:lstStyle/>
                    <a:p>
                      <a:pPr algn="l"/>
                      <a:r>
                        <a:rPr lang="ru-RU" sz="800" dirty="0" smtClean="0">
                          <a:solidFill>
                            <a:schemeClr val="tx1"/>
                          </a:solidFill>
                          <a:latin typeface="Times New Roman" pitchFamily="18" charset="0"/>
                          <a:cs typeface="Times New Roman" pitchFamily="18" charset="0"/>
                        </a:rPr>
                        <a:t>1 05 01000</a:t>
                      </a:r>
                      <a:r>
                        <a:rPr lang="ru-RU" sz="800" baseline="0" dirty="0" smtClean="0">
                          <a:solidFill>
                            <a:schemeClr val="tx1"/>
                          </a:solidFill>
                          <a:latin typeface="Times New Roman" pitchFamily="18" charset="0"/>
                          <a:cs typeface="Times New Roman" pitchFamily="18" charset="0"/>
                        </a:rPr>
                        <a:t> 00 0000 110</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Налог, взимаемый в связи с применением упрощенной системы налогообложения</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13 325,2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20 000,0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20 067,0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0">
                <a:tc>
                  <a:txBody>
                    <a:bodyPr/>
                    <a:lstStyle/>
                    <a:p>
                      <a:pPr algn="l"/>
                      <a:r>
                        <a:rPr lang="ru-RU" sz="800" dirty="0" smtClean="0">
                          <a:solidFill>
                            <a:schemeClr val="tx1"/>
                          </a:solidFill>
                          <a:latin typeface="Times New Roman" pitchFamily="18" charset="0"/>
                          <a:cs typeface="Times New Roman" pitchFamily="18" charset="0"/>
                        </a:rPr>
                        <a:t>1</a:t>
                      </a:r>
                      <a:r>
                        <a:rPr lang="ru-RU" sz="800" baseline="0" dirty="0" smtClean="0">
                          <a:solidFill>
                            <a:schemeClr val="tx1"/>
                          </a:solidFill>
                          <a:latin typeface="Times New Roman" pitchFamily="18" charset="0"/>
                          <a:cs typeface="Times New Roman" pitchFamily="18" charset="0"/>
                        </a:rPr>
                        <a:t> 05 02000 02 0000 110</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Единый налог на вмененный доход для отдельных видов деятельности</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5 857,2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1 440,0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1 409,2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0">
                <a:tc>
                  <a:txBody>
                    <a:bodyPr/>
                    <a:lstStyle/>
                    <a:p>
                      <a:pPr algn="l"/>
                      <a:r>
                        <a:rPr lang="ru-RU" sz="800" dirty="0" smtClean="0">
                          <a:solidFill>
                            <a:schemeClr val="tx1"/>
                          </a:solidFill>
                          <a:latin typeface="Times New Roman" pitchFamily="18" charset="0"/>
                          <a:cs typeface="Times New Roman" pitchFamily="18" charset="0"/>
                        </a:rPr>
                        <a:t>1 05 03000 01 0000 110</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Единый сельскохозяйственный налог</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46,6</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6,2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6,2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214926">
                <a:tc>
                  <a:txBody>
                    <a:bodyPr/>
                    <a:lstStyle/>
                    <a:p>
                      <a:pPr algn="l"/>
                      <a:r>
                        <a:rPr lang="ru-RU" sz="800" dirty="0" smtClean="0">
                          <a:solidFill>
                            <a:schemeClr val="tx1"/>
                          </a:solidFill>
                          <a:latin typeface="Times New Roman" pitchFamily="18" charset="0"/>
                          <a:cs typeface="Times New Roman" pitchFamily="18" charset="0"/>
                        </a:rPr>
                        <a:t>1 05 04000 02 0000 110</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Налог, взимаемый в связи с применением патентной системы налогообложения</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974,9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5 000,0</a:t>
                      </a: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5 948,9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164628">
                <a:tc>
                  <a:txBody>
                    <a:bodyPr/>
                    <a:lstStyle/>
                    <a:p>
                      <a:pPr algn="l"/>
                      <a:r>
                        <a:rPr lang="ru-RU" sz="800" b="1" dirty="0" smtClean="0">
                          <a:solidFill>
                            <a:schemeClr val="tx1"/>
                          </a:solidFill>
                          <a:latin typeface="Times New Roman" pitchFamily="18" charset="0"/>
                          <a:cs typeface="Times New Roman" pitchFamily="18" charset="0"/>
                        </a:rPr>
                        <a:t>1 06 00000 00 0000 000</a:t>
                      </a:r>
                    </a:p>
                  </a:txBody>
                  <a:tcPr marL="91430" marR="91430" marT="45722" marB="45722" anchor="ctr"/>
                </a:tc>
                <a:tc>
                  <a:txBody>
                    <a:bodyPr/>
                    <a:lstStyle/>
                    <a:p>
                      <a:pPr algn="l"/>
                      <a:r>
                        <a:rPr lang="ru-RU" sz="800" b="1" dirty="0" smtClean="0">
                          <a:solidFill>
                            <a:schemeClr val="tx1"/>
                          </a:solidFill>
                          <a:latin typeface="Times New Roman" pitchFamily="18" charset="0"/>
                          <a:cs typeface="Times New Roman" pitchFamily="18" charset="0"/>
                        </a:rPr>
                        <a:t>НАЛОГИ НА ИМУЩЕСТВО</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50 815,3</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50 129,7</a:t>
                      </a: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50 475,6</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r>
              <a:tr h="228612">
                <a:tc>
                  <a:txBody>
                    <a:bodyPr/>
                    <a:lstStyle/>
                    <a:p>
                      <a:pPr algn="l"/>
                      <a:r>
                        <a:rPr lang="ru-RU" sz="800" dirty="0" smtClean="0">
                          <a:solidFill>
                            <a:schemeClr val="tx1"/>
                          </a:solidFill>
                          <a:latin typeface="Times New Roman" pitchFamily="18" charset="0"/>
                          <a:cs typeface="Times New Roman" pitchFamily="18" charset="0"/>
                        </a:rPr>
                        <a:t>1 06 01000 00 0000 110</a:t>
                      </a: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Налог на имущество физических лиц</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8 900,7</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9 139,0</a:t>
                      </a: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9 278,3</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0">
                <a:tc>
                  <a:txBody>
                    <a:bodyPr/>
                    <a:lstStyle/>
                    <a:p>
                      <a:pPr algn="l"/>
                      <a:r>
                        <a:rPr lang="ru-RU" sz="800" dirty="0" smtClean="0">
                          <a:solidFill>
                            <a:schemeClr val="tx1"/>
                          </a:solidFill>
                          <a:latin typeface="Times New Roman" pitchFamily="18" charset="0"/>
                          <a:cs typeface="Times New Roman" pitchFamily="18" charset="0"/>
                        </a:rPr>
                        <a:t>1 06 06000 00 0000 110</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pPr algn="l"/>
                      <a:r>
                        <a:rPr lang="ru-RU" sz="800" dirty="0" smtClean="0">
                          <a:solidFill>
                            <a:schemeClr val="tx1"/>
                          </a:solidFill>
                          <a:latin typeface="Times New Roman" pitchFamily="18" charset="0"/>
                          <a:cs typeface="Times New Roman" pitchFamily="18" charset="0"/>
                        </a:rPr>
                        <a:t>Земельный налог</a:t>
                      </a:r>
                      <a:endParaRPr lang="ru-RU" sz="800" dirty="0">
                        <a:solidFill>
                          <a:schemeClr val="tx1"/>
                        </a:solidFill>
                        <a:latin typeface="Times New Roman" pitchFamily="18" charset="0"/>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41 914,6</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40 990,7</a:t>
                      </a: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41 197,3</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228612">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1 08 00 000 00</a:t>
                      </a:r>
                      <a:r>
                        <a:rPr lang="ru-RU" sz="800" b="1" kern="1200" baseline="0" dirty="0" smtClean="0">
                          <a:solidFill>
                            <a:schemeClr val="tx1"/>
                          </a:solidFill>
                          <a:latin typeface="Times New Roman" pitchFamily="18" charset="0"/>
                          <a:ea typeface="+mn-ea"/>
                          <a:cs typeface="Times New Roman" pitchFamily="18" charset="0"/>
                        </a:rPr>
                        <a:t> 0000 000</a:t>
                      </a:r>
                      <a:endParaRPr lang="ru-RU" sz="800" b="1" kern="1200" dirty="0" smtClean="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ГОСУДАРСТВЕННАЯ ПОШЛИНА</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2 528,7</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3 435,0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3 145,0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365780">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1 08 03 000 01 0000 110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Государственная пошлина по делам, рассматриваемым в судах общей юрисдикции, мировыми судьями</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2</a:t>
                      </a:r>
                      <a:r>
                        <a:rPr lang="ru-RU" sz="800" baseline="0" dirty="0" smtClean="0">
                          <a:solidFill>
                            <a:schemeClr val="tx1"/>
                          </a:solidFill>
                          <a:latin typeface="Times New Roman" pitchFamily="18" charset="0"/>
                          <a:cs typeface="Times New Roman" pitchFamily="18" charset="0"/>
                        </a:rPr>
                        <a:t> 528,7</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3 420,0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3 130,0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r h="3657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1 08 07 000 01 0000 110</a:t>
                      </a:r>
                    </a:p>
                    <a:p>
                      <a:pPr marL="0" algn="l" defTabSz="457200" rtl="0" eaLnBrk="1" latinLnBrk="0" hangingPunct="1"/>
                      <a:endParaRPr lang="ru-RU" sz="800" kern="1200" dirty="0" smtClean="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Государственная пошлина за государственную регистрацию, а также за совершение прочих юридически значимых действий</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15,0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15,0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r h="365780">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1 09 00 000 00 0000 000</a:t>
                      </a: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ЗАДОЛЖЕННОСТЬ И ПЕРЕРАСЧЁТЫ ПО ОТМЕНЁННЫМ НАЛОГАМ, СБОРАМ И ИНЫМ ОБЯЗАТЕЛЬНЫМ ПЛАТЕЖАМ</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0,2</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0,0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0,3</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r>
              <a:tr h="2286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b="0" kern="1200" dirty="0" smtClean="0">
                          <a:solidFill>
                            <a:schemeClr val="tx1"/>
                          </a:solidFill>
                          <a:latin typeface="Times New Roman" pitchFamily="18" charset="0"/>
                          <a:ea typeface="+mn-ea"/>
                          <a:cs typeface="Times New Roman" pitchFamily="18" charset="0"/>
                        </a:rPr>
                        <a:t>1 09 06 000 02 0000 110</a:t>
                      </a:r>
                    </a:p>
                  </a:txBody>
                  <a:tcPr marL="91430" marR="91430" marT="45722" marB="45722"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b="0" kern="1200" dirty="0" smtClean="0">
                          <a:solidFill>
                            <a:schemeClr val="tx1"/>
                          </a:solidFill>
                          <a:latin typeface="Times New Roman" pitchFamily="18" charset="0"/>
                          <a:ea typeface="+mn-ea"/>
                          <a:cs typeface="Times New Roman" pitchFamily="18" charset="0"/>
                        </a:rPr>
                        <a:t>Прочие налоги и сборы (по отмененным налогам и сборам субъектов Российской Федерации)</a:t>
                      </a:r>
                    </a:p>
                  </a:txBody>
                  <a:tcPr marL="91430" marR="91430" marT="45722" marB="45722" anchor="ctr"/>
                </a:tc>
                <a:tc>
                  <a:txBody>
                    <a:bodyPr/>
                    <a:lstStyle/>
                    <a:p>
                      <a:r>
                        <a:rPr lang="ru-RU" sz="800" b="0" dirty="0" smtClean="0">
                          <a:solidFill>
                            <a:schemeClr val="tx1"/>
                          </a:solidFill>
                          <a:latin typeface="Times New Roman" pitchFamily="18" charset="0"/>
                          <a:cs typeface="Times New Roman" pitchFamily="18" charset="0"/>
                        </a:rPr>
                        <a:t>0,2</a:t>
                      </a:r>
                      <a:endParaRPr lang="ru-RU" sz="800" b="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0" baseline="0" dirty="0" smtClean="0">
                          <a:solidFill>
                            <a:schemeClr val="tx1"/>
                          </a:solidFill>
                          <a:latin typeface="Times New Roman" pitchFamily="18" charset="0"/>
                          <a:cs typeface="Times New Roman" pitchFamily="18" charset="0"/>
                        </a:rPr>
                        <a:t>0,0</a:t>
                      </a:r>
                    </a:p>
                  </a:txBody>
                  <a:tcPr marL="91430" marR="91430" marT="45722" marB="45722" anchor="ctr" anchorCtr="1"/>
                </a:tc>
                <a:tc>
                  <a:txBody>
                    <a:bodyPr/>
                    <a:lstStyle/>
                    <a:p>
                      <a:r>
                        <a:rPr lang="ru-RU" sz="800" b="0" dirty="0" smtClean="0">
                          <a:solidFill>
                            <a:schemeClr val="tx1"/>
                          </a:solidFill>
                          <a:latin typeface="Times New Roman" pitchFamily="18" charset="0"/>
                          <a:cs typeface="Times New Roman" pitchFamily="18" charset="0"/>
                        </a:rPr>
                        <a:t>0,3</a:t>
                      </a:r>
                      <a:endParaRPr lang="ru-RU" sz="800" b="0" dirty="0">
                        <a:solidFill>
                          <a:schemeClr val="tx1"/>
                        </a:solidFill>
                        <a:latin typeface="Times New Roman" pitchFamily="18" charset="0"/>
                        <a:cs typeface="Times New Roman" pitchFamily="18" charset="0"/>
                      </a:endParaRPr>
                    </a:p>
                  </a:txBody>
                  <a:tcPr marL="91430" marR="91430" marT="45722" marB="45722" anchor="ctr" anchorCtr="1"/>
                </a:tc>
              </a:tr>
              <a:tr h="2286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ru-RU" sz="800" b="1" kern="1200" dirty="0" smtClean="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b="1" dirty="0" smtClean="0">
                          <a:solidFill>
                            <a:schemeClr val="tx1"/>
                          </a:solidFill>
                          <a:latin typeface="Times New Roman" pitchFamily="18" charset="0"/>
                          <a:cs typeface="Times New Roman" pitchFamily="18" charset="0"/>
                        </a:rPr>
                        <a:t>НЕНАЛОГОВЫЕ ДОХОДЫ</a:t>
                      </a:r>
                      <a:endParaRPr lang="ru-RU" sz="800" b="1" kern="1200" dirty="0" smtClean="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48 743,8</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baseline="0" dirty="0" smtClean="0">
                          <a:solidFill>
                            <a:schemeClr val="tx1"/>
                          </a:solidFill>
                          <a:latin typeface="Times New Roman" pitchFamily="18" charset="0"/>
                          <a:cs typeface="Times New Roman" pitchFamily="18" charset="0"/>
                        </a:rPr>
                        <a:t>49 764,9</a:t>
                      </a: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49 547,1</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34593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b="1" kern="1200" dirty="0" smtClean="0">
                          <a:solidFill>
                            <a:schemeClr val="tx1"/>
                          </a:solidFill>
                          <a:latin typeface="Times New Roman" pitchFamily="18" charset="0"/>
                          <a:ea typeface="+mn-ea"/>
                          <a:cs typeface="Times New Roman" pitchFamily="18" charset="0"/>
                        </a:rPr>
                        <a:t>1 11 00 000 00 0000 000</a:t>
                      </a:r>
                    </a:p>
                    <a:p>
                      <a:pPr marL="0" algn="l" defTabSz="457200" rtl="0" eaLnBrk="1" latinLnBrk="0" hangingPunct="1"/>
                      <a:endParaRPr lang="ru-RU" sz="800" b="1" kern="1200" dirty="0" smtClean="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ДОХОДЫ ОТ ИСПОЛЬЗОВАНИЯ ИМУЩЕСТВА, НАХОДЯЩЕГОСЯ В ГОСУДАРСТВЕННОЙ И МУНИЦИПАЛЬНОЙ СОБСТВЕННОСТИ</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20 748,7</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20 912,5</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21 430,4</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bl>
          </a:graphicData>
        </a:graphic>
      </p:graphicFrame>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Содержимое 2"/>
          <p:cNvSpPr>
            <a:spLocks noGrp="1"/>
          </p:cNvSpPr>
          <p:nvPr>
            <p:ph idx="1"/>
          </p:nvPr>
        </p:nvSpPr>
        <p:spPr>
          <a:xfrm>
            <a:off x="0" y="928670"/>
            <a:ext cx="9144000" cy="5596674"/>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a:endParaRPr lang="ru-RU" sz="2800" b="1" dirty="0" smtClean="0"/>
          </a:p>
          <a:p>
            <a:pPr algn="ctr"/>
            <a:r>
              <a:rPr lang="ru-RU" sz="2400" b="1" dirty="0" smtClean="0">
                <a:solidFill>
                  <a:srgbClr val="7030A0"/>
                </a:solidFill>
              </a:rPr>
              <a:t>Уважаемые  жители  городского  округа Лотошино!</a:t>
            </a:r>
            <a:endParaRPr lang="ru-RU" sz="2400" dirty="0" smtClean="0">
              <a:solidFill>
                <a:srgbClr val="7030A0"/>
              </a:solidFill>
            </a:endParaRPr>
          </a:p>
          <a:p>
            <a:pPr indent="450000" algn="just"/>
            <a:endParaRPr lang="ru-RU" sz="2400" dirty="0" smtClean="0">
              <a:solidFill>
                <a:srgbClr val="7030A0"/>
              </a:solidFill>
            </a:endParaRPr>
          </a:p>
          <a:p>
            <a:pPr indent="450000" algn="just"/>
            <a:r>
              <a:rPr lang="ru-RU" sz="2000" dirty="0" smtClean="0">
                <a:solidFill>
                  <a:srgbClr val="7030A0"/>
                </a:solidFill>
              </a:rPr>
              <a:t>Вашему вниманию представляется отчет об исполнении бюджета городского округа Лотошино Московской области за 2021 год, подготовленный финансово-экономическим управлением администрации городского округа Лотошино Московской области в доступной форме для широкого круга заинтересованных пользователей.</a:t>
            </a:r>
          </a:p>
          <a:p>
            <a:pPr indent="450000" algn="just">
              <a:buNone/>
            </a:pPr>
            <a:r>
              <a:rPr lang="ru-RU" sz="2000" dirty="0" smtClean="0">
                <a:solidFill>
                  <a:srgbClr val="7030A0"/>
                </a:solidFill>
              </a:rPr>
              <a:t>Представленный Бюджет для граждан разработан в целях ознакомления граждан с фактическими показателями развития экономики городского округа Лотошино Московской области, исполнением основных показателей бюджета городского округа Лотошино, с основными направлениями расходования средств бюджета городского округа Лотошино, достигнутыми результатами использования бюджетных ассигнований, направленных на реализацию муниципальных программ городского округа Лотошино в 2021 году.</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363272" cy="843576"/>
          </a:xfrm>
        </p:spPr>
        <p:txBody>
          <a:bodyPr/>
          <a:lstStyle/>
          <a:p>
            <a:pPr algn="ctr" fontAlgn="b">
              <a:defRPr/>
            </a:pPr>
            <a:r>
              <a:rPr lang="ru-RU" sz="1800" b="1" dirty="0" smtClean="0">
                <a:solidFill>
                  <a:srgbClr val="FF0000"/>
                </a:solidFill>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2021 году      (тыс. рублей)</a:t>
            </a:r>
            <a:endParaRPr lang="ru-RU" sz="1800" b="1" dirty="0">
              <a:solidFill>
                <a:srgbClr val="FF0000"/>
              </a:solidFill>
            </a:endParaRPr>
          </a:p>
        </p:txBody>
      </p:sp>
      <p:graphicFrame>
        <p:nvGraphicFramePr>
          <p:cNvPr id="4" name="Объект 2"/>
          <p:cNvGraphicFramePr>
            <a:graphicFrameLocks/>
          </p:cNvGraphicFramePr>
          <p:nvPr>
            <p:extLst>
              <p:ext uri="{D42A27DB-BD31-4B8C-83A1-F6EECF244321}">
                <p14:modId xmlns:p14="http://schemas.microsoft.com/office/powerpoint/2010/main" xmlns="" val="47746840"/>
              </p:ext>
            </p:extLst>
          </p:nvPr>
        </p:nvGraphicFramePr>
        <p:xfrm>
          <a:off x="107504" y="980728"/>
          <a:ext cx="8784975" cy="5630997"/>
        </p:xfrm>
        <a:graphic>
          <a:graphicData uri="http://schemas.openxmlformats.org/drawingml/2006/table">
            <a:tbl>
              <a:tblPr firstRow="1" bandRow="1">
                <a:tableStyleId>{F5AB1C69-6EDB-4FF4-983F-18BD219EF322}</a:tableStyleId>
              </a:tblPr>
              <a:tblGrid>
                <a:gridCol w="1224136"/>
                <a:gridCol w="4824536">
                  <a:extLst>
                    <a:ext uri="{9D8B030D-6E8A-4147-A177-3AD203B41FA5}"/>
                  </a:extLst>
                </a:gridCol>
                <a:gridCol w="1008112">
                  <a:extLst>
                    <a:ext uri="{9D8B030D-6E8A-4147-A177-3AD203B41FA5}"/>
                  </a:extLst>
                </a:gridCol>
                <a:gridCol w="864096">
                  <a:extLst>
                    <a:ext uri="{9D8B030D-6E8A-4147-A177-3AD203B41FA5}"/>
                  </a:extLst>
                </a:gridCol>
                <a:gridCol w="864095">
                  <a:extLst>
                    <a:ext uri="{9D8B030D-6E8A-4147-A177-3AD203B41FA5}"/>
                  </a:extLst>
                </a:gridCol>
              </a:tblGrid>
              <a:tr h="346437">
                <a:tc>
                  <a:txBody>
                    <a:bodyPr/>
                    <a:lstStyle/>
                    <a:p>
                      <a:pPr marL="0" algn="ctr" defTabSz="457200" rtl="0" eaLnBrk="1" latinLnBrk="0" hangingPunct="1"/>
                      <a:r>
                        <a:rPr lang="ru-RU" sz="800" b="1" kern="1200" dirty="0" smtClean="0">
                          <a:solidFill>
                            <a:schemeClr val="dk1"/>
                          </a:solidFill>
                          <a:latin typeface="+mn-lt"/>
                          <a:ea typeface="+mn-ea"/>
                          <a:cs typeface="+mn-cs"/>
                        </a:rPr>
                        <a:t>Код бюджетной классификации </a:t>
                      </a:r>
                      <a:endParaRPr lang="ru-RU" sz="800" b="1"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b="1" kern="1200" dirty="0" smtClean="0">
                          <a:solidFill>
                            <a:schemeClr val="dk1"/>
                          </a:solidFill>
                          <a:latin typeface="+mn-lt"/>
                          <a:ea typeface="+mn-ea"/>
                          <a:cs typeface="+mn-cs"/>
                        </a:rPr>
                        <a:t>Наименование доходов</a:t>
                      </a:r>
                      <a:endParaRPr lang="ru-RU" sz="800" b="1"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kern="1200" dirty="0" smtClean="0">
                          <a:solidFill>
                            <a:schemeClr val="dk1"/>
                          </a:solidFill>
                          <a:latin typeface="+mn-lt"/>
                          <a:ea typeface="+mn-ea"/>
                          <a:cs typeface="+mn-cs"/>
                        </a:rPr>
                        <a:t>Факт 2020 год</a:t>
                      </a:r>
                      <a:endParaRPr lang="ru-RU" sz="8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kern="1200" dirty="0" smtClean="0">
                          <a:solidFill>
                            <a:schemeClr val="dk1"/>
                          </a:solidFill>
                          <a:latin typeface="+mn-lt"/>
                          <a:ea typeface="+mn-ea"/>
                          <a:cs typeface="+mn-cs"/>
                        </a:rPr>
                        <a:t>План на 2021 год</a:t>
                      </a:r>
                      <a:endParaRPr lang="ru-RU" sz="8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800" kern="1200" dirty="0" smtClean="0">
                          <a:solidFill>
                            <a:schemeClr val="dk1"/>
                          </a:solidFill>
                          <a:latin typeface="+mn-lt"/>
                          <a:ea typeface="+mn-ea"/>
                          <a:cs typeface="+mn-cs"/>
                        </a:rPr>
                        <a:t>Факт 2021 год</a:t>
                      </a:r>
                      <a:endParaRPr lang="ru-RU" sz="8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extLst>
                  <a:ext uri="{0D108BD9-81ED-4DB2-BD59-A6C34878D82A}"/>
                </a:extLst>
              </a:tr>
              <a:tr h="219362">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1 11 05 000 00 0000 120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Доходы, получаемые в виде арендной либо иной платы за передачу в возмездное пользование государственного и муниципального имущества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13 014,8</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12 699,2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13 240,5</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r h="219362">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1 11 09 000 00 0000 120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Прочие доходы от использования имущества и прав, находящихся в государственной и муниципальной собственности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7 733,9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8 213,3</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8 189,9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r h="219362">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1 12 00 000 00 0000 000</a:t>
                      </a: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ПЛАТЕЖИ ПРИ ПОЛЬЗОВАНИИ ПРИРОДНЫМИ РЕСУРСАМИ</a:t>
                      </a: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102,8</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162,7</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162,2</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2693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1 12 01 000 01 0000 120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Плата за негативное воздействие на окружающую среду</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102,8</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162,7</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162,2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r h="269399">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1 13 00 000 00 0000 000</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ДОХОДЫ ОТ ОКАЗАНИЯ ПЛАТНЫХ УСЛУГ И КОМПЕНСАЦИИ ЗАТРАТ ГОСУДАРСТВА</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5 936,3</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8 010,7</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6 936,1</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365780">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1 13 01 000 00 0000 130</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Доходы от оказания платных услуг (работ)</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5 062,7</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7 665,6</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5 853,4</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r h="3657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1 13 02</a:t>
                      </a:r>
                      <a:r>
                        <a:rPr lang="ru-RU" sz="800" kern="1200" baseline="0" dirty="0" smtClean="0">
                          <a:solidFill>
                            <a:schemeClr val="tx1"/>
                          </a:solidFill>
                          <a:latin typeface="Times New Roman" pitchFamily="18" charset="0"/>
                          <a:ea typeface="+mn-ea"/>
                          <a:cs typeface="Times New Roman" pitchFamily="18" charset="0"/>
                        </a:rPr>
                        <a:t> </a:t>
                      </a:r>
                      <a:r>
                        <a:rPr lang="ru-RU" sz="800" kern="1200" dirty="0" smtClean="0">
                          <a:solidFill>
                            <a:schemeClr val="tx1"/>
                          </a:solidFill>
                          <a:latin typeface="Times New Roman" pitchFamily="18" charset="0"/>
                          <a:ea typeface="+mn-ea"/>
                          <a:cs typeface="Times New Roman" pitchFamily="18" charset="0"/>
                        </a:rPr>
                        <a:t>000 00 0000 130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Доходы от компенсации затрат государства</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873,6</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345,1</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1 082,7</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r h="365780">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1 14 00 000 00 0000 000</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ДОХОДЫ ОТ ПРОДАЖИ МАТЕРИАЛЬНЫХ И НЕМАТЕРИАЛЬНЫХ АКТИВОВ</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15 668,6</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18 877,0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19 091,3</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2286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1 14 02 000 00 0000 000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Доходы от реализации имущества, находящегося в государственной и муниципальной собственности (за исключением движимого имущества бюджетных и автономных учреждений, а также имущества государственных и муниципальных унитарных предприятий, в том числе казенных)</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9 731,8</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7 235,0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7 359,9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r h="2286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1 14 00 000 00 0000 000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Доходы от продажи земельных участков, находящихся в государственной и муниципальной собственности</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5 936,8</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11 642,0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11 731,4</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r h="228612">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1 16 00 000 00 0000 000</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ШТРАФЫ, САНКЦИИ, ВОЗМЕЩЕНИЕ УЩЕРБА</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3 551,7</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1 802,0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1 927,1</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extLst>
                  <a:ext uri="{0D108BD9-81ED-4DB2-BD59-A6C34878D82A}"/>
                </a:extLst>
              </a:tr>
              <a:tr h="228612">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1 16 01 000 01 0000 140</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Административные штрафы, установленные Кодексом Российской Федерации об административных правонарушениях</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269,9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713,4</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798,9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r h="228612">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1 16 07 000 00 0000 140</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Штрафы, неустойки, пени, уплаченные в соответствии с законом или договором в случае неисполнения или ненадлежащего исполнения обязательств перед государственным (муниципальным) органом, органом управления государственным внебюджетным фондом, казенным учреждением, Центральным банком Российской Федерации, иной организацией, действующей от имени Российской Федерации</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719,7</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1 051,7</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1 094,2</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r h="2286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1 16 10 000 00 0000 140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Платежи в целях возмещения причиненного ущерба (убытков)</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2 560,3</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36,9</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34,0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r h="2286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800" kern="1200" dirty="0" smtClean="0">
                          <a:solidFill>
                            <a:schemeClr val="tx1"/>
                          </a:solidFill>
                          <a:latin typeface="Times New Roman" pitchFamily="18" charset="0"/>
                          <a:ea typeface="+mn-ea"/>
                          <a:cs typeface="Times New Roman" pitchFamily="18" charset="0"/>
                        </a:rPr>
                        <a:t>1 16 11 000 01 0000 140</a:t>
                      </a:r>
                    </a:p>
                  </a:txBody>
                  <a:tcPr marL="91430" marR="91430" marT="45722" marB="45722" anchor="ctr"/>
                </a:tc>
                <a:tc>
                  <a:txBody>
                    <a:bodyPr/>
                    <a:lstStyle/>
                    <a:p>
                      <a:pPr marL="0" algn="l" defTabSz="457200" rtl="0" eaLnBrk="1" latinLnBrk="0" hangingPunct="1"/>
                      <a:r>
                        <a:rPr lang="ru-RU" sz="800" kern="1200" dirty="0" smtClean="0">
                          <a:solidFill>
                            <a:schemeClr val="tx1"/>
                          </a:solidFill>
                          <a:latin typeface="Times New Roman" pitchFamily="18" charset="0"/>
                          <a:ea typeface="+mn-ea"/>
                          <a:cs typeface="Times New Roman" pitchFamily="18" charset="0"/>
                        </a:rPr>
                        <a:t>Платежи, уплачиваемые в целях возмещения вреда</a:t>
                      </a:r>
                      <a:endParaRPr lang="ru-RU" sz="800"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dirty="0" smtClean="0">
                          <a:solidFill>
                            <a:schemeClr val="tx1"/>
                          </a:solidFill>
                          <a:latin typeface="Times New Roman" pitchFamily="18" charset="0"/>
                          <a:cs typeface="Times New Roman" pitchFamily="18" charset="0"/>
                        </a:rPr>
                        <a:t>1 800,0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dirty="0" smtClean="0">
                          <a:solidFill>
                            <a:schemeClr val="tx1"/>
                          </a:solidFill>
                          <a:latin typeface="Times New Roman" pitchFamily="18" charset="0"/>
                          <a:cs typeface="Times New Roman" pitchFamily="18" charset="0"/>
                        </a:rPr>
                        <a:t>0,0</a:t>
                      </a:r>
                      <a:endParaRPr lang="ru-RU" sz="800" dirty="0">
                        <a:solidFill>
                          <a:schemeClr val="tx1"/>
                        </a:solidFill>
                        <a:latin typeface="Times New Roman" pitchFamily="18" charset="0"/>
                        <a:cs typeface="Times New Roman" pitchFamily="18" charset="0"/>
                      </a:endParaRPr>
                    </a:p>
                  </a:txBody>
                  <a:tcPr marL="91430" marR="91430" marT="45722" marB="45722" anchor="ctr" anchorCtr="1"/>
                </a:tc>
              </a:tr>
            </a:tbl>
          </a:graphicData>
        </a:graphic>
      </p:graphicFrame>
    </p:spTree>
    <p:extLst>
      <p:ext uri="{BB962C8B-B14F-4D97-AF65-F5344CB8AC3E}">
        <p14:creationId xmlns:p14="http://schemas.microsoft.com/office/powerpoint/2010/main" xmlns="" val="2320402085"/>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20688"/>
            <a:ext cx="8363272" cy="843576"/>
          </a:xfrm>
        </p:spPr>
        <p:txBody>
          <a:bodyPr/>
          <a:lstStyle/>
          <a:p>
            <a:pPr algn="ctr" fontAlgn="b">
              <a:defRPr/>
            </a:pPr>
            <a:r>
              <a:rPr lang="ru-RU" sz="1800" b="1" dirty="0" smtClean="0">
                <a:solidFill>
                  <a:srgbClr val="FF0000"/>
                </a:solidFill>
              </a:rPr>
              <a:t>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2021 году      (тыс. рублей)</a:t>
            </a:r>
            <a:endParaRPr lang="ru-RU" sz="1800" b="1" dirty="0">
              <a:solidFill>
                <a:srgbClr val="FF0000"/>
              </a:solidFill>
            </a:endParaRPr>
          </a:p>
        </p:txBody>
      </p:sp>
      <p:graphicFrame>
        <p:nvGraphicFramePr>
          <p:cNvPr id="5" name="Объект 2"/>
          <p:cNvGraphicFramePr>
            <a:graphicFrameLocks/>
          </p:cNvGraphicFramePr>
          <p:nvPr>
            <p:extLst>
              <p:ext uri="{D42A27DB-BD31-4B8C-83A1-F6EECF244321}">
                <p14:modId xmlns:p14="http://schemas.microsoft.com/office/powerpoint/2010/main" xmlns="" val="1593910253"/>
              </p:ext>
            </p:extLst>
          </p:nvPr>
        </p:nvGraphicFramePr>
        <p:xfrm>
          <a:off x="251520" y="1556792"/>
          <a:ext cx="8424936" cy="5070275"/>
        </p:xfrm>
        <a:graphic>
          <a:graphicData uri="http://schemas.openxmlformats.org/drawingml/2006/table">
            <a:tbl>
              <a:tblPr firstRow="1" bandRow="1">
                <a:tableStyleId>{F5AB1C69-6EDB-4FF4-983F-18BD219EF322}</a:tableStyleId>
              </a:tblPr>
              <a:tblGrid>
                <a:gridCol w="1368152"/>
                <a:gridCol w="4589814">
                  <a:extLst>
                    <a:ext uri="{9D8B030D-6E8A-4147-A177-3AD203B41FA5}"/>
                  </a:extLst>
                </a:gridCol>
                <a:gridCol w="930932">
                  <a:extLst>
                    <a:ext uri="{9D8B030D-6E8A-4147-A177-3AD203B41FA5}"/>
                  </a:extLst>
                </a:gridCol>
                <a:gridCol w="744746">
                  <a:extLst>
                    <a:ext uri="{9D8B030D-6E8A-4147-A177-3AD203B41FA5}"/>
                  </a:extLst>
                </a:gridCol>
                <a:gridCol w="791292">
                  <a:extLst>
                    <a:ext uri="{9D8B030D-6E8A-4147-A177-3AD203B41FA5}"/>
                  </a:extLst>
                </a:gridCol>
              </a:tblGrid>
              <a:tr h="79214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900" b="1" kern="1200" dirty="0" smtClean="0">
                          <a:solidFill>
                            <a:schemeClr val="dk1"/>
                          </a:solidFill>
                          <a:latin typeface="+mn-lt"/>
                          <a:ea typeface="+mn-ea"/>
                          <a:cs typeface="+mn-cs"/>
                        </a:rPr>
                        <a:t>Код бюджетной классификации </a:t>
                      </a:r>
                    </a:p>
                    <a:p>
                      <a:pPr marL="0" algn="ctr" defTabSz="457200" rtl="0" eaLnBrk="1" latinLnBrk="0" hangingPunct="1"/>
                      <a:endParaRPr lang="ru-RU" sz="900" b="1" kern="1200" dirty="0">
                        <a:solidFill>
                          <a:schemeClr val="dk1"/>
                        </a:solidFill>
                        <a:latin typeface="+mn-lt"/>
                        <a:ea typeface="+mn-ea"/>
                        <a:cs typeface="+mn-cs"/>
                      </a:endParaRPr>
                    </a:p>
                  </a:txBody>
                  <a:tcPr marL="91447" marR="91447" marT="45721" marB="45721" anchor="ctr" anchorCtr="1">
                    <a:solidFill>
                      <a:schemeClr val="accent4">
                        <a:lumMod val="60000"/>
                        <a:lumOff val="40000"/>
                      </a:schemeClr>
                    </a:solidFill>
                  </a:tcPr>
                </a:tc>
                <a:tc>
                  <a:txBody>
                    <a:bodyPr/>
                    <a:lstStyle/>
                    <a:p>
                      <a:pPr marL="0" algn="ctr" defTabSz="457200" rtl="0" eaLnBrk="1" latinLnBrk="0" hangingPunct="1"/>
                      <a:r>
                        <a:rPr lang="ru-RU" sz="900" b="1" kern="1200" dirty="0" smtClean="0">
                          <a:solidFill>
                            <a:schemeClr val="dk1"/>
                          </a:solidFill>
                          <a:latin typeface="+mn-lt"/>
                          <a:ea typeface="+mn-ea"/>
                          <a:cs typeface="+mn-cs"/>
                        </a:rPr>
                        <a:t>Показатель</a:t>
                      </a:r>
                      <a:endParaRPr lang="ru-RU" sz="900" b="1" kern="1200" dirty="0">
                        <a:solidFill>
                          <a:schemeClr val="dk1"/>
                        </a:solidFill>
                        <a:latin typeface="+mn-lt"/>
                        <a:ea typeface="+mn-ea"/>
                        <a:cs typeface="+mn-cs"/>
                      </a:endParaRPr>
                    </a:p>
                  </a:txBody>
                  <a:tcPr marL="91447" marR="91447" marT="45721" marB="45721" anchor="ctr" anchorCtr="1">
                    <a:solidFill>
                      <a:schemeClr val="accent4">
                        <a:lumMod val="60000"/>
                        <a:lumOff val="40000"/>
                      </a:schemeClr>
                    </a:solidFill>
                  </a:tcPr>
                </a:tc>
                <a:tc>
                  <a:txBody>
                    <a:bodyPr/>
                    <a:lstStyle/>
                    <a:p>
                      <a:pPr marL="0" algn="ctr" defTabSz="457200" rtl="0" eaLnBrk="1" latinLnBrk="0" hangingPunct="1"/>
                      <a:r>
                        <a:rPr lang="ru-RU" sz="900" kern="1200" dirty="0" smtClean="0">
                          <a:solidFill>
                            <a:schemeClr val="dk1"/>
                          </a:solidFill>
                          <a:latin typeface="+mn-lt"/>
                          <a:ea typeface="+mn-ea"/>
                          <a:cs typeface="+mn-cs"/>
                        </a:rPr>
                        <a:t>Факт 2020 год</a:t>
                      </a:r>
                      <a:endParaRPr lang="ru-RU" sz="9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900" kern="1200" dirty="0" smtClean="0">
                          <a:solidFill>
                            <a:schemeClr val="dk1"/>
                          </a:solidFill>
                          <a:latin typeface="+mn-lt"/>
                          <a:ea typeface="+mn-ea"/>
                          <a:cs typeface="+mn-cs"/>
                        </a:rPr>
                        <a:t>План на 2021 год</a:t>
                      </a:r>
                      <a:endParaRPr lang="ru-RU" sz="9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tc>
                  <a:txBody>
                    <a:bodyPr/>
                    <a:lstStyle/>
                    <a:p>
                      <a:pPr marL="0" algn="ctr" defTabSz="457200" rtl="0" eaLnBrk="1" latinLnBrk="0" hangingPunct="1"/>
                      <a:r>
                        <a:rPr lang="ru-RU" sz="900" kern="1200" dirty="0" smtClean="0">
                          <a:solidFill>
                            <a:schemeClr val="dk1"/>
                          </a:solidFill>
                          <a:latin typeface="+mn-lt"/>
                          <a:ea typeface="+mn-ea"/>
                          <a:cs typeface="+mn-cs"/>
                        </a:rPr>
                        <a:t>Факт 2021 год</a:t>
                      </a:r>
                      <a:endParaRPr lang="ru-RU" sz="900" kern="1200" dirty="0">
                        <a:solidFill>
                          <a:schemeClr val="dk1"/>
                        </a:solidFill>
                        <a:latin typeface="+mn-lt"/>
                        <a:ea typeface="+mn-ea"/>
                        <a:cs typeface="+mn-cs"/>
                      </a:endParaRPr>
                    </a:p>
                  </a:txBody>
                  <a:tcPr marL="91430" marR="91430" marT="45722" marB="45722" anchor="ctr" anchorCtr="1">
                    <a:solidFill>
                      <a:schemeClr val="accent4">
                        <a:lumMod val="60000"/>
                        <a:lumOff val="40000"/>
                      </a:schemeClr>
                    </a:solidFill>
                  </a:tcPr>
                </a:tc>
                <a:extLst>
                  <a:ext uri="{0D108BD9-81ED-4DB2-BD59-A6C34878D82A}"/>
                </a:extLst>
              </a:tr>
              <a:tr h="314349">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1 17 00 000 00 0000 000</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pPr marL="0" algn="l" defTabSz="457200" rtl="0" eaLnBrk="1" latinLnBrk="0" hangingPunct="1"/>
                      <a:r>
                        <a:rPr lang="ru-RU" sz="800" b="1" kern="1200" dirty="0" smtClean="0">
                          <a:solidFill>
                            <a:schemeClr val="tx1"/>
                          </a:solidFill>
                          <a:latin typeface="Times New Roman" pitchFamily="18" charset="0"/>
                          <a:ea typeface="+mn-ea"/>
                          <a:cs typeface="Times New Roman" pitchFamily="18" charset="0"/>
                        </a:rPr>
                        <a:t>ПРОЧИЕ НЕНАЛОГОВЫЕ ДОХОДЫ</a:t>
                      </a:r>
                      <a:endParaRPr lang="ru-RU" sz="800" b="1" kern="1200" dirty="0">
                        <a:solidFill>
                          <a:schemeClr val="tx1"/>
                        </a:solidFill>
                        <a:latin typeface="Times New Roman" pitchFamily="18" charset="0"/>
                        <a:ea typeface="+mn-ea"/>
                        <a:cs typeface="Times New Roman" pitchFamily="18" charset="0"/>
                      </a:endParaRPr>
                    </a:p>
                  </a:txBody>
                  <a:tcPr marL="91430" marR="91430" marT="45722" marB="45722" anchor="ctr"/>
                </a:tc>
                <a:tc>
                  <a:txBody>
                    <a:bodyPr/>
                    <a:lstStyle/>
                    <a:p>
                      <a:r>
                        <a:rPr lang="ru-RU" sz="800" b="1" dirty="0" smtClean="0">
                          <a:solidFill>
                            <a:schemeClr val="tx1"/>
                          </a:solidFill>
                          <a:latin typeface="Times New Roman" pitchFamily="18" charset="0"/>
                          <a:cs typeface="Times New Roman" pitchFamily="18" charset="0"/>
                        </a:rPr>
                        <a:t>2 735,7</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0,0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c>
                  <a:txBody>
                    <a:bodyPr/>
                    <a:lstStyle/>
                    <a:p>
                      <a:r>
                        <a:rPr lang="ru-RU" sz="800" b="1" dirty="0" smtClean="0">
                          <a:solidFill>
                            <a:schemeClr val="tx1"/>
                          </a:solidFill>
                          <a:latin typeface="Times New Roman" pitchFamily="18" charset="0"/>
                          <a:cs typeface="Times New Roman" pitchFamily="18" charset="0"/>
                        </a:rPr>
                        <a:t>0,0</a:t>
                      </a:r>
                      <a:endParaRPr lang="ru-RU" sz="800" b="1" dirty="0">
                        <a:solidFill>
                          <a:schemeClr val="tx1"/>
                        </a:solidFill>
                        <a:latin typeface="Times New Roman" pitchFamily="18" charset="0"/>
                        <a:cs typeface="Times New Roman" pitchFamily="18" charset="0"/>
                      </a:endParaRPr>
                    </a:p>
                  </a:txBody>
                  <a:tcPr marL="91430" marR="91430" marT="45722" marB="45722" anchor="ctr" anchorCtr="1"/>
                </a:tc>
              </a:tr>
              <a:tr h="314349">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1 17 05 000 00 0000 180</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Прочие неналоговые доходы</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b="0" dirty="0" smtClean="0">
                          <a:solidFill>
                            <a:schemeClr val="tx1"/>
                          </a:solidFill>
                          <a:latin typeface="Times New Roman" pitchFamily="18" charset="0"/>
                          <a:cs typeface="Times New Roman" pitchFamily="18" charset="0"/>
                        </a:rPr>
                        <a:t>2 735,7</a:t>
                      </a:r>
                      <a:endParaRPr lang="ru-RU" sz="900" b="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0" dirty="0" smtClean="0">
                          <a:solidFill>
                            <a:schemeClr val="tx1"/>
                          </a:solidFill>
                          <a:latin typeface="Times New Roman" pitchFamily="18" charset="0"/>
                          <a:cs typeface="Times New Roman" pitchFamily="18" charset="0"/>
                        </a:rPr>
                        <a:t>0,0</a:t>
                      </a:r>
                      <a:endParaRPr lang="ru-RU" sz="900" b="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0" dirty="0" smtClean="0">
                          <a:solidFill>
                            <a:schemeClr val="tx1"/>
                          </a:solidFill>
                          <a:latin typeface="Times New Roman" pitchFamily="18" charset="0"/>
                          <a:cs typeface="Times New Roman" pitchFamily="18" charset="0"/>
                        </a:rPr>
                        <a:t>0,0</a:t>
                      </a:r>
                    </a:p>
                  </a:txBody>
                  <a:tcPr marL="91447" marR="91447" marT="45721" marB="45721" anchor="ctr" anchorCtr="1"/>
                </a:tc>
              </a:tr>
              <a:tr h="314349">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2 00 00 000 00 0000 000</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БЕЗВОЗМЕЗДНЫЕ ПОСТУПЛЕНИЯ</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b="1" dirty="0" smtClean="0">
                          <a:solidFill>
                            <a:schemeClr val="tx1"/>
                          </a:solidFill>
                          <a:latin typeface="Times New Roman" pitchFamily="18" charset="0"/>
                          <a:cs typeface="Times New Roman" pitchFamily="18" charset="0"/>
                        </a:rPr>
                        <a:t>770 540,8</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852 992,2</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833 004,1</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extLst>
              </a:tr>
              <a:tr h="379356">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2 02 00 000 00 0000 000</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БЕЗВОЗМЕЗДНЫЕ ПОСТУПЛЕНИЯ ОТ ДРУГИХ БЮДЖЕТОВ БЮДЖЕТНОЙ СИСТЕМЫ РОССИЙСКОЙ ФЕДЕРАЦИИ</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b="1" dirty="0" smtClean="0">
                          <a:solidFill>
                            <a:schemeClr val="tx1"/>
                          </a:solidFill>
                          <a:latin typeface="Times New Roman" pitchFamily="18" charset="0"/>
                          <a:cs typeface="Times New Roman" pitchFamily="18" charset="0"/>
                        </a:rPr>
                        <a:t>777 970,2</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860 886,2</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840 958,6</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r>
              <a:tr h="314349">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2 02 10 000 00 0000 150</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Дотации бюджетам бюджетной системы Российской Федерации</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dirty="0" smtClean="0">
                          <a:solidFill>
                            <a:schemeClr val="tx1"/>
                          </a:solidFill>
                          <a:latin typeface="Times New Roman" pitchFamily="18" charset="0"/>
                          <a:cs typeface="Times New Roman" pitchFamily="18" charset="0"/>
                        </a:rPr>
                        <a:t>302 581,0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344 069,0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344 069,0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extLst>
              </a:tr>
              <a:tr h="405731">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2 02 20 000 00 0000 150</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Субсидии бюджетам бюджетной системы Российской Федерации (межбюджетные субсидии)</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dirty="0" smtClean="0">
                          <a:solidFill>
                            <a:schemeClr val="tx1"/>
                          </a:solidFill>
                          <a:latin typeface="Times New Roman" pitchFamily="18" charset="0"/>
                          <a:cs typeface="Times New Roman" pitchFamily="18" charset="0"/>
                        </a:rPr>
                        <a:t>145 110,0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215 598,5</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199 135,0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extLst>
              </a:tr>
              <a:tr h="314349">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2 02 30 000 00 0000 150</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Субвенции бюджетам бюджетной системы Российской Федерации</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dirty="0" smtClean="0">
                          <a:solidFill>
                            <a:schemeClr val="tx1"/>
                          </a:solidFill>
                          <a:latin typeface="Times New Roman" pitchFamily="18" charset="0"/>
                          <a:cs typeface="Times New Roman" pitchFamily="18" charset="0"/>
                        </a:rPr>
                        <a:t>295 325,2</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286 152,0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282 688,0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extLst>
              </a:tr>
              <a:tr h="314349">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2 02 40 000 00 0000 150</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kern="1200" dirty="0" smtClean="0">
                          <a:solidFill>
                            <a:schemeClr val="tx1"/>
                          </a:solidFill>
                          <a:latin typeface="Times New Roman" pitchFamily="18" charset="0"/>
                          <a:ea typeface="+mn-ea"/>
                          <a:cs typeface="Times New Roman" pitchFamily="18" charset="0"/>
                        </a:rPr>
                        <a:t>Иные межбюджетные трансферты</a:t>
                      </a:r>
                      <a:endParaRPr lang="ru-RU" sz="90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dirty="0" smtClean="0">
                          <a:solidFill>
                            <a:schemeClr val="tx1"/>
                          </a:solidFill>
                          <a:latin typeface="Times New Roman" pitchFamily="18" charset="0"/>
                          <a:cs typeface="Times New Roman" pitchFamily="18" charset="0"/>
                        </a:rPr>
                        <a:t>34 954,0</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15 066,7</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dirty="0" smtClean="0">
                          <a:solidFill>
                            <a:schemeClr val="tx1"/>
                          </a:solidFill>
                          <a:latin typeface="Times New Roman" pitchFamily="18" charset="0"/>
                          <a:cs typeface="Times New Roman" pitchFamily="18" charset="0"/>
                        </a:rPr>
                        <a:t>15 066,6</a:t>
                      </a:r>
                      <a:endParaRPr lang="ru-RU" sz="900"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extLst>
              </a:tr>
              <a:tr h="235398">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2 07 00 000 00 0000 000</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ПРОЧИЕ БЕЗВОЗМЕЗДНЫЕ ПОСТУПЛЕНИЯ</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b="1" dirty="0" smtClean="0">
                          <a:solidFill>
                            <a:schemeClr val="tx1"/>
                          </a:solidFill>
                          <a:latin typeface="Times New Roman" pitchFamily="18" charset="0"/>
                          <a:cs typeface="Times New Roman" pitchFamily="18" charset="0"/>
                        </a:rPr>
                        <a:t>155,5</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2 122,2</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2 061,7</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extLst>
              </a:tr>
              <a:tr h="259391">
                <a:tc>
                  <a:txBody>
                    <a:bodyPr/>
                    <a:lstStyle/>
                    <a:p>
                      <a:pPr marL="0" algn="l" defTabSz="457200" rtl="0" eaLnBrk="1" latinLnBrk="0" hangingPunct="1"/>
                      <a:r>
                        <a:rPr lang="ru-RU" sz="900" b="0" kern="1200" dirty="0" smtClean="0">
                          <a:solidFill>
                            <a:schemeClr val="tx1"/>
                          </a:solidFill>
                          <a:latin typeface="Times New Roman" pitchFamily="18" charset="0"/>
                          <a:ea typeface="+mn-ea"/>
                          <a:cs typeface="Times New Roman" pitchFamily="18" charset="0"/>
                        </a:rPr>
                        <a:t>2 07 04 000 04 0000 150</a:t>
                      </a:r>
                      <a:endParaRPr lang="ru-RU" sz="900" b="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b="0" kern="1200" dirty="0" smtClean="0">
                          <a:solidFill>
                            <a:schemeClr val="tx1"/>
                          </a:solidFill>
                          <a:latin typeface="Times New Roman" pitchFamily="18" charset="0"/>
                          <a:ea typeface="+mn-ea"/>
                          <a:cs typeface="Times New Roman" pitchFamily="18" charset="0"/>
                        </a:rPr>
                        <a:t>Прочие безвозмездные поступления в бюджеты городских округов</a:t>
                      </a:r>
                      <a:endParaRPr lang="ru-RU" sz="900" b="0"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b="0" dirty="0" smtClean="0">
                          <a:solidFill>
                            <a:schemeClr val="tx1"/>
                          </a:solidFill>
                          <a:latin typeface="Times New Roman" pitchFamily="18" charset="0"/>
                          <a:cs typeface="Times New Roman" pitchFamily="18" charset="0"/>
                        </a:rPr>
                        <a:t>155,5</a:t>
                      </a:r>
                      <a:endParaRPr lang="ru-RU" sz="900" b="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0" dirty="0" smtClean="0">
                          <a:solidFill>
                            <a:schemeClr val="tx1"/>
                          </a:solidFill>
                          <a:latin typeface="Times New Roman" pitchFamily="18" charset="0"/>
                          <a:cs typeface="Times New Roman" pitchFamily="18" charset="0"/>
                        </a:rPr>
                        <a:t>2 122,2</a:t>
                      </a:r>
                      <a:endParaRPr lang="ru-RU" sz="900" b="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0" dirty="0" smtClean="0">
                          <a:solidFill>
                            <a:schemeClr val="tx1"/>
                          </a:solidFill>
                          <a:latin typeface="Times New Roman" pitchFamily="18" charset="0"/>
                          <a:cs typeface="Times New Roman" pitchFamily="18" charset="0"/>
                        </a:rPr>
                        <a:t>2 061,7</a:t>
                      </a:r>
                      <a:endParaRPr lang="ru-RU" sz="900" b="0" dirty="0">
                        <a:solidFill>
                          <a:schemeClr val="tx1"/>
                        </a:solidFill>
                        <a:latin typeface="Times New Roman" pitchFamily="18" charset="0"/>
                        <a:cs typeface="Times New Roman" pitchFamily="18" charset="0"/>
                      </a:endParaRPr>
                    </a:p>
                  </a:txBody>
                  <a:tcPr marL="91447" marR="91447" marT="45721" marB="45721" anchor="ctr" anchorCtr="1"/>
                </a:tc>
              </a:tr>
              <a:tr h="432048">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2 19 00 000 00 0000 000</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algn="l" defTabSz="457200" rtl="0" eaLnBrk="1" latinLnBrk="0" hangingPunct="1"/>
                      <a:r>
                        <a:rPr lang="ru-RU" sz="900" b="1" kern="1200" dirty="0" smtClean="0">
                          <a:solidFill>
                            <a:schemeClr val="tx1"/>
                          </a:solidFill>
                          <a:latin typeface="Times New Roman" pitchFamily="18" charset="0"/>
                          <a:ea typeface="+mn-ea"/>
                          <a:cs typeface="Times New Roman" pitchFamily="18" charset="0"/>
                        </a:rPr>
                        <a:t>ВОЗВРАТ ОСТАТКОВ СУБСИДИЙ, СУБВЕНЦИЙ И ИНЫХ МЕЖБЮДЖЕТНЫХ ТРАНСФЕРТОВ, ИМЕЮЩИХ ЦЕЛЕВОЕ НАЗНАЧЕНИЕ, ПРОШЛЫХ ЛЕТ</a:t>
                      </a:r>
                      <a:endParaRPr lang="ru-RU" sz="900" b="1" kern="1200" dirty="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r>
                        <a:rPr lang="ru-RU" sz="900" b="1" dirty="0" smtClean="0">
                          <a:solidFill>
                            <a:schemeClr val="tx1"/>
                          </a:solidFill>
                          <a:latin typeface="Times New Roman" pitchFamily="18" charset="0"/>
                          <a:cs typeface="Times New Roman" pitchFamily="18" charset="0"/>
                        </a:rPr>
                        <a:t>-7 584,9</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-10 016,2</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-10 016,2</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r>
              <a:tr h="3143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900" b="0" kern="1200" dirty="0" smtClean="0">
                          <a:solidFill>
                            <a:schemeClr val="tx1"/>
                          </a:solidFill>
                          <a:latin typeface="Times New Roman" pitchFamily="18" charset="0"/>
                          <a:ea typeface="+mn-ea"/>
                          <a:cs typeface="Times New Roman" pitchFamily="18" charset="0"/>
                        </a:rPr>
                        <a:t>2 19 00 000 04 0000 150</a:t>
                      </a:r>
                    </a:p>
                  </a:txBody>
                  <a:tcPr marL="91447" marR="91447" marT="45721" marB="45721"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900" b="0" kern="1200" dirty="0" smtClean="0">
                          <a:solidFill>
                            <a:schemeClr val="tx1"/>
                          </a:solidFill>
                          <a:latin typeface="Times New Roman" pitchFamily="18" charset="0"/>
                          <a:ea typeface="+mn-ea"/>
                          <a:cs typeface="Times New Roman" pitchFamily="18" charset="0"/>
                        </a:rPr>
                        <a:t>Возврат остатков субсидий, субвенций и иных межбюджетных трансфертов, имеющих целевое назначение, прошлых лет из бюджетов городских округов</a:t>
                      </a:r>
                    </a:p>
                  </a:txBody>
                  <a:tcPr marL="91447" marR="91447" marT="45721" marB="45721" anchor="ctr"/>
                </a:tc>
                <a:tc>
                  <a:txBody>
                    <a:bodyPr/>
                    <a:lstStyle/>
                    <a:p>
                      <a:r>
                        <a:rPr lang="ru-RU" sz="900" b="0" dirty="0" smtClean="0">
                          <a:solidFill>
                            <a:schemeClr val="tx1"/>
                          </a:solidFill>
                          <a:latin typeface="Times New Roman" pitchFamily="18" charset="0"/>
                          <a:cs typeface="Times New Roman" pitchFamily="18" charset="0"/>
                        </a:rPr>
                        <a:t>-7 584,9</a:t>
                      </a:r>
                      <a:endParaRPr lang="ru-RU" sz="900" b="0"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0" baseline="0" dirty="0" smtClean="0">
                          <a:solidFill>
                            <a:schemeClr val="tx1"/>
                          </a:solidFill>
                          <a:latin typeface="Times New Roman" pitchFamily="18" charset="0"/>
                          <a:cs typeface="Times New Roman" pitchFamily="18" charset="0"/>
                        </a:rPr>
                        <a:t>-10 016,2</a:t>
                      </a:r>
                    </a:p>
                  </a:txBody>
                  <a:tcPr marL="91447" marR="91447" marT="45721" marB="45721" anchor="ctr" anchorCtr="1"/>
                </a:tc>
                <a:tc>
                  <a:txBody>
                    <a:bodyPr/>
                    <a:lstStyle/>
                    <a:p>
                      <a:r>
                        <a:rPr lang="ru-RU" sz="900" b="0" dirty="0" smtClean="0">
                          <a:solidFill>
                            <a:schemeClr val="tx1"/>
                          </a:solidFill>
                          <a:latin typeface="Times New Roman" pitchFamily="18" charset="0"/>
                          <a:cs typeface="Times New Roman" pitchFamily="18" charset="0"/>
                        </a:rPr>
                        <a:t>-10 016,2</a:t>
                      </a:r>
                      <a:endParaRPr lang="ru-RU" sz="900" b="0" dirty="0">
                        <a:solidFill>
                          <a:schemeClr val="tx1"/>
                        </a:solidFill>
                        <a:latin typeface="Times New Roman" pitchFamily="18" charset="0"/>
                        <a:cs typeface="Times New Roman" pitchFamily="18" charset="0"/>
                      </a:endParaRPr>
                    </a:p>
                  </a:txBody>
                  <a:tcPr marL="91447" marR="91447" marT="45721" marB="45721" anchor="ctr" anchorCtr="1"/>
                </a:tc>
              </a:tr>
              <a:tr h="3143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ru-RU" sz="900" b="1" kern="1200" dirty="0" smtClean="0">
                        <a:solidFill>
                          <a:schemeClr val="tx1"/>
                        </a:solidFill>
                        <a:latin typeface="Times New Roman" pitchFamily="18" charset="0"/>
                        <a:ea typeface="+mn-ea"/>
                        <a:cs typeface="Times New Roman" pitchFamily="18" charset="0"/>
                      </a:endParaRPr>
                    </a:p>
                  </a:txBody>
                  <a:tcPr marL="91447" marR="91447" marT="45721" marB="45721"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900" b="1" kern="1200" dirty="0" smtClean="0">
                          <a:solidFill>
                            <a:schemeClr val="tx1"/>
                          </a:solidFill>
                          <a:latin typeface="Times New Roman" pitchFamily="18" charset="0"/>
                          <a:ea typeface="+mn-ea"/>
                          <a:cs typeface="Times New Roman" pitchFamily="18" charset="0"/>
                        </a:rPr>
                        <a:t>ВСЕГО ДОХОДОВ</a:t>
                      </a:r>
                    </a:p>
                  </a:txBody>
                  <a:tcPr marL="91447" marR="91447" marT="45721" marB="45721" anchor="ctr"/>
                </a:tc>
                <a:tc>
                  <a:txBody>
                    <a:bodyPr/>
                    <a:lstStyle/>
                    <a:p>
                      <a:r>
                        <a:rPr lang="ru-RU" sz="900" b="1" dirty="0" smtClean="0">
                          <a:solidFill>
                            <a:schemeClr val="tx1"/>
                          </a:solidFill>
                          <a:latin typeface="Times New Roman" pitchFamily="18" charset="0"/>
                          <a:cs typeface="Times New Roman" pitchFamily="18" charset="0"/>
                        </a:rPr>
                        <a:t>1 136 914,4</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tc>
                  <a:txBody>
                    <a:bodyPr/>
                    <a:lstStyle/>
                    <a:p>
                      <a:r>
                        <a:rPr lang="ru-RU" sz="900" b="1" baseline="0" dirty="0" smtClean="0">
                          <a:solidFill>
                            <a:schemeClr val="tx1"/>
                          </a:solidFill>
                          <a:latin typeface="Times New Roman" pitchFamily="18" charset="0"/>
                          <a:cs typeface="Times New Roman" pitchFamily="18" charset="0"/>
                        </a:rPr>
                        <a:t>1 227 765,0</a:t>
                      </a:r>
                    </a:p>
                  </a:txBody>
                  <a:tcPr marL="91447" marR="91447" marT="45721" marB="45721" anchor="ctr" anchorCtr="1"/>
                </a:tc>
                <a:tc>
                  <a:txBody>
                    <a:bodyPr/>
                    <a:lstStyle/>
                    <a:p>
                      <a:r>
                        <a:rPr lang="ru-RU" sz="900" b="1" dirty="0" smtClean="0">
                          <a:solidFill>
                            <a:schemeClr val="tx1"/>
                          </a:solidFill>
                          <a:latin typeface="Times New Roman" pitchFamily="18" charset="0"/>
                          <a:cs typeface="Times New Roman" pitchFamily="18" charset="0"/>
                        </a:rPr>
                        <a:t>1 216 633,4</a:t>
                      </a:r>
                      <a:endParaRPr lang="ru-RU" sz="900" b="1" dirty="0">
                        <a:solidFill>
                          <a:schemeClr val="tx1"/>
                        </a:solidFill>
                        <a:latin typeface="Times New Roman" pitchFamily="18" charset="0"/>
                        <a:cs typeface="Times New Roman" pitchFamily="18" charset="0"/>
                      </a:endParaRPr>
                    </a:p>
                  </a:txBody>
                  <a:tcPr marL="91447" marR="91447" marT="45721" marB="45721" anchor="ctr" anchorCtr="1"/>
                </a:tc>
                <a:extLst>
                  <a:ext uri="{0D108BD9-81ED-4DB2-BD59-A6C34878D82A}"/>
                </a:extLst>
              </a:tr>
            </a:tbl>
          </a:graphicData>
        </a:graphic>
      </p:graphicFrame>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857232"/>
            <a:ext cx="8363272" cy="1368152"/>
          </a:xfrm>
        </p:spPr>
        <p:txBody>
          <a:bodyPr/>
          <a:lstStyle/>
          <a:p>
            <a:pPr algn="ctr"/>
            <a:r>
              <a:rPr lang="ru-RU" sz="2400" b="1" dirty="0" smtClean="0">
                <a:solidFill>
                  <a:srgbClr val="FF0000"/>
                </a:solidFill>
                <a:latin typeface="+mn-lt"/>
              </a:rPr>
              <a:t>Информация об объеме налоговых и неналоговых доходов на душу населения городского округа Лотошино Московской области </a:t>
            </a:r>
            <a:endParaRPr lang="ru-RU" sz="2400" b="1" dirty="0">
              <a:solidFill>
                <a:srgbClr val="FF0000"/>
              </a:solidFill>
              <a:latin typeface="+mn-lt"/>
            </a:endParaRPr>
          </a:p>
        </p:txBody>
      </p:sp>
      <p:graphicFrame>
        <p:nvGraphicFramePr>
          <p:cNvPr id="6" name="Таблица 5"/>
          <p:cNvGraphicFramePr>
            <a:graphicFrameLocks noGrp="1"/>
          </p:cNvGraphicFramePr>
          <p:nvPr>
            <p:extLst>
              <p:ext uri="{D42A27DB-BD31-4B8C-83A1-F6EECF244321}">
                <p14:modId xmlns:p14="http://schemas.microsoft.com/office/powerpoint/2010/main" xmlns="" val="1974864488"/>
              </p:ext>
            </p:extLst>
          </p:nvPr>
        </p:nvGraphicFramePr>
        <p:xfrm>
          <a:off x="428596" y="2571744"/>
          <a:ext cx="8280921" cy="3459090"/>
        </p:xfrm>
        <a:graphic>
          <a:graphicData uri="http://schemas.openxmlformats.org/drawingml/2006/table">
            <a:tbl>
              <a:tblPr firstRow="1" bandRow="1">
                <a:tableStyleId>{5C22544A-7EE6-4342-B048-85BDC9FD1C3A}</a:tableStyleId>
              </a:tblPr>
              <a:tblGrid>
                <a:gridCol w="3432690">
                  <a:extLst>
                    <a:ext uri="{9D8B030D-6E8A-4147-A177-3AD203B41FA5}">
                      <a16:colId xmlns:a16="http://schemas.microsoft.com/office/drawing/2014/main" xmlns="" val="20000"/>
                    </a:ext>
                  </a:extLst>
                </a:gridCol>
                <a:gridCol w="1535864">
                  <a:extLst>
                    <a:ext uri="{9D8B030D-6E8A-4147-A177-3AD203B41FA5}">
                      <a16:colId xmlns:a16="http://schemas.microsoft.com/office/drawing/2014/main" xmlns="" val="20001"/>
                    </a:ext>
                  </a:extLst>
                </a:gridCol>
                <a:gridCol w="1584176">
                  <a:extLst>
                    <a:ext uri="{9D8B030D-6E8A-4147-A177-3AD203B41FA5}">
                      <a16:colId xmlns:a16="http://schemas.microsoft.com/office/drawing/2014/main" xmlns="" val="20002"/>
                    </a:ext>
                  </a:extLst>
                </a:gridCol>
                <a:gridCol w="1728191">
                  <a:extLst>
                    <a:ext uri="{9D8B030D-6E8A-4147-A177-3AD203B41FA5}">
                      <a16:colId xmlns:a16="http://schemas.microsoft.com/office/drawing/2014/main" xmlns="" val="20003"/>
                    </a:ext>
                  </a:extLst>
                </a:gridCol>
              </a:tblGrid>
              <a:tr h="731519">
                <a:tc>
                  <a:txBody>
                    <a:bodyPr/>
                    <a:lstStyle/>
                    <a:p>
                      <a:endParaRPr lang="ru-RU" sz="1400" dirty="0"/>
                    </a:p>
                  </a:txBody>
                  <a:tcPr>
                    <a:solidFill>
                      <a:schemeClr val="accent4">
                        <a:lumMod val="60000"/>
                        <a:lumOff val="40000"/>
                      </a:schemeClr>
                    </a:solidFill>
                  </a:tcPr>
                </a:tc>
                <a:tc>
                  <a:txBody>
                    <a:bodyPr/>
                    <a:lstStyle/>
                    <a:p>
                      <a:pPr algn="ctr"/>
                      <a:r>
                        <a:rPr lang="ru-RU" sz="1400" dirty="0" smtClean="0"/>
                        <a:t>2020 год (исполнение)</a:t>
                      </a:r>
                      <a:endParaRPr lang="ru-RU" sz="1400" dirty="0"/>
                    </a:p>
                  </a:txBody>
                  <a:tcPr>
                    <a:solidFill>
                      <a:schemeClr val="accent4">
                        <a:lumMod val="60000"/>
                        <a:lumOff val="40000"/>
                      </a:schemeClr>
                    </a:solidFill>
                  </a:tcPr>
                </a:tc>
                <a:tc>
                  <a:txBody>
                    <a:bodyPr/>
                    <a:lstStyle/>
                    <a:p>
                      <a:pPr algn="ctr"/>
                      <a:r>
                        <a:rPr lang="ru-RU" sz="1400" dirty="0" smtClean="0"/>
                        <a:t>2021 год (план)</a:t>
                      </a:r>
                      <a:endParaRPr lang="ru-RU" sz="1400" dirty="0"/>
                    </a:p>
                  </a:txBody>
                  <a:tcPr>
                    <a:solidFill>
                      <a:schemeClr val="accent4">
                        <a:lumMod val="60000"/>
                        <a:lumOff val="40000"/>
                      </a:schemeClr>
                    </a:solidFill>
                  </a:tcPr>
                </a:tc>
                <a:tc>
                  <a:txBody>
                    <a:bodyPr/>
                    <a:lstStyle/>
                    <a:p>
                      <a:pPr algn="ctr"/>
                      <a:r>
                        <a:rPr lang="ru-RU" sz="1400" dirty="0" smtClean="0"/>
                        <a:t>2021 год (исполнение)</a:t>
                      </a:r>
                      <a:endParaRPr lang="ru-RU" sz="1400" dirty="0"/>
                    </a:p>
                  </a:txBody>
                  <a:tcPr>
                    <a:solidFill>
                      <a:schemeClr val="accent4">
                        <a:lumMod val="60000"/>
                        <a:lumOff val="40000"/>
                      </a:schemeClr>
                    </a:solidFill>
                  </a:tcPr>
                </a:tc>
                <a:extLst>
                  <a:ext uri="{0D108BD9-81ED-4DB2-BD59-A6C34878D82A}">
                    <a16:rowId xmlns:a16="http://schemas.microsoft.com/office/drawing/2014/main" xmlns="" val="10000"/>
                  </a:ext>
                </a:extLst>
              </a:tr>
              <a:tr h="566337">
                <a:tc>
                  <a:txBody>
                    <a:bodyPr/>
                    <a:lstStyle/>
                    <a:p>
                      <a:r>
                        <a:rPr lang="ru-RU" sz="1300" b="1" dirty="0" smtClean="0"/>
                        <a:t>Налоговые доходы </a:t>
                      </a:r>
                      <a:r>
                        <a:rPr lang="ru-RU" sz="1300" b="0" dirty="0" smtClean="0"/>
                        <a:t>(тыс. руб.)</a:t>
                      </a:r>
                    </a:p>
                    <a:p>
                      <a:r>
                        <a:rPr lang="ru-RU" sz="1300" dirty="0" smtClean="0"/>
                        <a:t>темп роста (%)</a:t>
                      </a:r>
                      <a:endParaRPr lang="ru-RU" sz="1300" dirty="0"/>
                    </a:p>
                  </a:txBody>
                  <a:tcPr>
                    <a:solidFill>
                      <a:schemeClr val="accent4">
                        <a:lumMod val="20000"/>
                        <a:lumOff val="80000"/>
                      </a:schemeClr>
                    </a:solidFill>
                  </a:tcPr>
                </a:tc>
                <a:tc>
                  <a:txBody>
                    <a:bodyPr/>
                    <a:lstStyle/>
                    <a:p>
                      <a:r>
                        <a:rPr lang="ru-RU" sz="1400" dirty="0" smtClean="0"/>
                        <a:t>317 629,8</a:t>
                      </a:r>
                    </a:p>
                    <a:p>
                      <a:r>
                        <a:rPr lang="ru-RU" sz="1400" dirty="0" smtClean="0"/>
                        <a:t>109,2</a:t>
                      </a:r>
                      <a:endParaRPr lang="ru-RU" sz="1400" dirty="0"/>
                    </a:p>
                  </a:txBody>
                  <a:tcPr>
                    <a:solidFill>
                      <a:schemeClr val="accent4">
                        <a:lumMod val="20000"/>
                        <a:lumOff val="80000"/>
                      </a:schemeClr>
                    </a:solidFill>
                  </a:tcPr>
                </a:tc>
                <a:tc>
                  <a:txBody>
                    <a:bodyPr/>
                    <a:lstStyle/>
                    <a:p>
                      <a:r>
                        <a:rPr lang="ru-RU" sz="1400" dirty="0" smtClean="0"/>
                        <a:t>325 007,9</a:t>
                      </a:r>
                    </a:p>
                  </a:txBody>
                  <a:tcPr>
                    <a:solidFill>
                      <a:schemeClr val="accent4">
                        <a:lumMod val="20000"/>
                        <a:lumOff val="80000"/>
                      </a:schemeClr>
                    </a:solidFill>
                  </a:tcPr>
                </a:tc>
                <a:tc>
                  <a:txBody>
                    <a:bodyPr/>
                    <a:lstStyle/>
                    <a:p>
                      <a:r>
                        <a:rPr lang="ru-RU" sz="1400" dirty="0" smtClean="0"/>
                        <a:t>334 082,2</a:t>
                      </a:r>
                    </a:p>
                    <a:p>
                      <a:r>
                        <a:rPr lang="ru-RU" sz="1400" dirty="0" smtClean="0"/>
                        <a:t>105,2</a:t>
                      </a:r>
                      <a:endParaRPr lang="ru-RU" sz="1400" dirty="0"/>
                    </a:p>
                  </a:txBody>
                  <a:tcPr>
                    <a:solidFill>
                      <a:schemeClr val="accent4">
                        <a:lumMod val="20000"/>
                        <a:lumOff val="80000"/>
                      </a:schemeClr>
                    </a:solidFill>
                  </a:tcPr>
                </a:tc>
                <a:extLst>
                  <a:ext uri="{0D108BD9-81ED-4DB2-BD59-A6C34878D82A}">
                    <a16:rowId xmlns:a16="http://schemas.microsoft.com/office/drawing/2014/main" xmlns="" val="10001"/>
                  </a:ext>
                </a:extLst>
              </a:tr>
              <a:tr h="571504">
                <a:tc>
                  <a:txBody>
                    <a:bodyPr/>
                    <a:lstStyle/>
                    <a:p>
                      <a:r>
                        <a:rPr lang="ru-RU" sz="1300" b="1" dirty="0" smtClean="0"/>
                        <a:t>Неналоговые доходы </a:t>
                      </a:r>
                      <a:r>
                        <a:rPr lang="ru-RU" sz="1300" dirty="0" smtClean="0"/>
                        <a:t>(тыс. руб.)</a:t>
                      </a:r>
                    </a:p>
                    <a:p>
                      <a:r>
                        <a:rPr lang="ru-RU" sz="1300" dirty="0" smtClean="0"/>
                        <a:t>темп роста (%)</a:t>
                      </a:r>
                      <a:endParaRPr lang="ru-RU" sz="1300" dirty="0"/>
                    </a:p>
                  </a:txBody>
                  <a:tcPr>
                    <a:solidFill>
                      <a:schemeClr val="accent4">
                        <a:lumMod val="40000"/>
                        <a:lumOff val="60000"/>
                      </a:schemeClr>
                    </a:solidFill>
                  </a:tcPr>
                </a:tc>
                <a:tc>
                  <a:txBody>
                    <a:bodyPr/>
                    <a:lstStyle/>
                    <a:p>
                      <a:r>
                        <a:rPr lang="ru-RU" sz="1400" dirty="0" smtClean="0"/>
                        <a:t>48 743,8</a:t>
                      </a:r>
                    </a:p>
                    <a:p>
                      <a:r>
                        <a:rPr lang="ru-RU" sz="1400" dirty="0" smtClean="0"/>
                        <a:t>82,7</a:t>
                      </a:r>
                      <a:endParaRPr lang="ru-RU" sz="1400" dirty="0"/>
                    </a:p>
                  </a:txBody>
                  <a:tcPr>
                    <a:solidFill>
                      <a:schemeClr val="accent4">
                        <a:lumMod val="40000"/>
                        <a:lumOff val="60000"/>
                      </a:schemeClr>
                    </a:solidFill>
                  </a:tcPr>
                </a:tc>
                <a:tc>
                  <a:txBody>
                    <a:bodyPr/>
                    <a:lstStyle/>
                    <a:p>
                      <a:r>
                        <a:rPr lang="ru-RU" sz="1400" dirty="0" smtClean="0"/>
                        <a:t>49 764,9</a:t>
                      </a:r>
                    </a:p>
                  </a:txBody>
                  <a:tcPr>
                    <a:solidFill>
                      <a:schemeClr val="accent4">
                        <a:lumMod val="40000"/>
                        <a:lumOff val="60000"/>
                      </a:schemeClr>
                    </a:solidFill>
                  </a:tcPr>
                </a:tc>
                <a:tc>
                  <a:txBody>
                    <a:bodyPr/>
                    <a:lstStyle/>
                    <a:p>
                      <a:r>
                        <a:rPr lang="ru-RU" sz="1400" dirty="0" smtClean="0"/>
                        <a:t>49 547,1</a:t>
                      </a:r>
                    </a:p>
                    <a:p>
                      <a:r>
                        <a:rPr lang="ru-RU" sz="1400" dirty="0" smtClean="0"/>
                        <a:t>101,6</a:t>
                      </a:r>
                      <a:endParaRPr lang="ru-RU" sz="1400" dirty="0"/>
                    </a:p>
                  </a:txBody>
                  <a:tcPr>
                    <a:solidFill>
                      <a:schemeClr val="accent4">
                        <a:lumMod val="40000"/>
                        <a:lumOff val="60000"/>
                      </a:schemeClr>
                    </a:solidFill>
                  </a:tcPr>
                </a:tc>
                <a:extLst>
                  <a:ext uri="{0D108BD9-81ED-4DB2-BD59-A6C34878D82A}">
                    <a16:rowId xmlns:a16="http://schemas.microsoft.com/office/drawing/2014/main" xmlns="" val="10002"/>
                  </a:ext>
                </a:extLst>
              </a:tr>
              <a:tr h="500066">
                <a:tc>
                  <a:txBody>
                    <a:bodyPr/>
                    <a:lstStyle/>
                    <a:p>
                      <a:r>
                        <a:rPr lang="ru-RU" sz="1300" dirty="0" smtClean="0"/>
                        <a:t>ИТОГО ДОХОДОВ</a:t>
                      </a:r>
                      <a:r>
                        <a:rPr lang="ru-RU" sz="1300" baseline="0" dirty="0" smtClean="0"/>
                        <a:t> (тыс. руб.)</a:t>
                      </a:r>
                      <a:endParaRPr lang="ru-RU" sz="1300" dirty="0"/>
                    </a:p>
                  </a:txBody>
                  <a:tcPr>
                    <a:solidFill>
                      <a:schemeClr val="accent4">
                        <a:lumMod val="20000"/>
                        <a:lumOff val="80000"/>
                      </a:schemeClr>
                    </a:solidFill>
                  </a:tcPr>
                </a:tc>
                <a:tc>
                  <a:txBody>
                    <a:bodyPr/>
                    <a:lstStyle/>
                    <a:p>
                      <a:r>
                        <a:rPr lang="ru-RU" sz="1400" dirty="0" smtClean="0"/>
                        <a:t>366 373,6</a:t>
                      </a:r>
                      <a:endParaRPr lang="ru-RU" sz="1400" dirty="0"/>
                    </a:p>
                  </a:txBody>
                  <a:tcPr>
                    <a:solidFill>
                      <a:schemeClr val="accent4">
                        <a:lumMod val="20000"/>
                        <a:lumOff val="80000"/>
                      </a:schemeClr>
                    </a:solidFill>
                  </a:tcPr>
                </a:tc>
                <a:tc>
                  <a:txBody>
                    <a:bodyPr/>
                    <a:lstStyle/>
                    <a:p>
                      <a:r>
                        <a:rPr lang="ru-RU" sz="1400" dirty="0" smtClean="0"/>
                        <a:t>374 772,8</a:t>
                      </a:r>
                      <a:endParaRPr lang="ru-RU" sz="1400" dirty="0"/>
                    </a:p>
                  </a:txBody>
                  <a:tcPr>
                    <a:solidFill>
                      <a:schemeClr val="accent4">
                        <a:lumMod val="20000"/>
                        <a:lumOff val="80000"/>
                      </a:schemeClr>
                    </a:solidFill>
                  </a:tcPr>
                </a:tc>
                <a:tc>
                  <a:txBody>
                    <a:bodyPr/>
                    <a:lstStyle/>
                    <a:p>
                      <a:r>
                        <a:rPr lang="ru-RU" sz="1400" dirty="0" smtClean="0"/>
                        <a:t>383 629,3</a:t>
                      </a:r>
                      <a:endParaRPr lang="ru-RU" sz="1400" dirty="0"/>
                    </a:p>
                  </a:txBody>
                  <a:tcPr>
                    <a:solidFill>
                      <a:schemeClr val="accent4">
                        <a:lumMod val="20000"/>
                        <a:lumOff val="80000"/>
                      </a:schemeClr>
                    </a:solidFill>
                  </a:tcPr>
                </a:tc>
                <a:extLst>
                  <a:ext uri="{0D108BD9-81ED-4DB2-BD59-A6C34878D82A}">
                    <a16:rowId xmlns:a16="http://schemas.microsoft.com/office/drawing/2014/main" xmlns="" val="10003"/>
                  </a:ext>
                </a:extLst>
              </a:tr>
              <a:tr h="571504">
                <a:tc>
                  <a:txBody>
                    <a:bodyPr/>
                    <a:lstStyle/>
                    <a:p>
                      <a:r>
                        <a:rPr lang="ru-RU" sz="1300" dirty="0" smtClean="0"/>
                        <a:t>Численность постоянного населения (человек)</a:t>
                      </a:r>
                      <a:endParaRPr lang="ru-RU" sz="1300" dirty="0"/>
                    </a:p>
                  </a:txBody>
                  <a:tcPr>
                    <a:solidFill>
                      <a:schemeClr val="accent4">
                        <a:lumMod val="40000"/>
                        <a:lumOff val="60000"/>
                      </a:schemeClr>
                    </a:solidFill>
                  </a:tcPr>
                </a:tc>
                <a:tc>
                  <a:txBody>
                    <a:bodyPr/>
                    <a:lstStyle/>
                    <a:p>
                      <a:r>
                        <a:rPr lang="ru-RU" sz="1400" dirty="0" smtClean="0"/>
                        <a:t>16 089</a:t>
                      </a:r>
                      <a:endParaRPr lang="ru-RU" sz="1400" dirty="0"/>
                    </a:p>
                  </a:txBody>
                  <a:tcPr>
                    <a:solidFill>
                      <a:schemeClr val="accent4">
                        <a:lumMod val="40000"/>
                        <a:lumOff val="60000"/>
                      </a:schemeClr>
                    </a:solidFill>
                  </a:tcPr>
                </a:tc>
                <a:tc>
                  <a:txBody>
                    <a:bodyPr/>
                    <a:lstStyle/>
                    <a:p>
                      <a:r>
                        <a:rPr lang="ru-RU" sz="1400" dirty="0" smtClean="0"/>
                        <a:t>16 074</a:t>
                      </a:r>
                      <a:endParaRPr lang="ru-RU" sz="1400" dirty="0"/>
                    </a:p>
                  </a:txBody>
                  <a:tcPr>
                    <a:solidFill>
                      <a:schemeClr val="accent4">
                        <a:lumMod val="40000"/>
                        <a:lumOff val="60000"/>
                      </a:schemeClr>
                    </a:solidFill>
                  </a:tcPr>
                </a:tc>
                <a:tc>
                  <a:txBody>
                    <a:bodyPr/>
                    <a:lstStyle/>
                    <a:p>
                      <a:r>
                        <a:rPr lang="ru-RU" sz="1400" dirty="0" smtClean="0"/>
                        <a:t>15 907</a:t>
                      </a:r>
                      <a:endParaRPr lang="ru-RU" sz="1400" dirty="0"/>
                    </a:p>
                  </a:txBody>
                  <a:tcPr>
                    <a:solidFill>
                      <a:schemeClr val="accent4">
                        <a:lumMod val="40000"/>
                        <a:lumOff val="60000"/>
                      </a:schemeClr>
                    </a:solidFill>
                  </a:tcPr>
                </a:tc>
                <a:extLst>
                  <a:ext uri="{0D108BD9-81ED-4DB2-BD59-A6C34878D82A}">
                    <a16:rowId xmlns:a16="http://schemas.microsoft.com/office/drawing/2014/main" xmlns="" val="10004"/>
                  </a:ext>
                </a:extLst>
              </a:tr>
              <a:tr h="518160">
                <a:tc>
                  <a:txBody>
                    <a:bodyPr/>
                    <a:lstStyle/>
                    <a:p>
                      <a:r>
                        <a:rPr lang="ru-RU" sz="1400" dirty="0" smtClean="0"/>
                        <a:t>ДОХОДЫ НА ДУШУ НАСЕЛЕНИЯ (рублей)</a:t>
                      </a:r>
                      <a:endParaRPr lang="ru-RU" sz="1400" dirty="0"/>
                    </a:p>
                  </a:txBody>
                  <a:tcPr>
                    <a:solidFill>
                      <a:schemeClr val="accent4">
                        <a:lumMod val="20000"/>
                        <a:lumOff val="80000"/>
                      </a:schemeClr>
                    </a:solidFill>
                  </a:tcPr>
                </a:tc>
                <a:tc>
                  <a:txBody>
                    <a:bodyPr/>
                    <a:lstStyle/>
                    <a:p>
                      <a:r>
                        <a:rPr lang="ru-RU" sz="1400" dirty="0" smtClean="0"/>
                        <a:t>22 771,7</a:t>
                      </a:r>
                      <a:endParaRPr lang="ru-RU" sz="1400" dirty="0"/>
                    </a:p>
                  </a:txBody>
                  <a:tcPr>
                    <a:solidFill>
                      <a:schemeClr val="accent4">
                        <a:lumMod val="20000"/>
                        <a:lumOff val="80000"/>
                      </a:schemeClr>
                    </a:solidFill>
                  </a:tcPr>
                </a:tc>
                <a:tc>
                  <a:txBody>
                    <a:bodyPr/>
                    <a:lstStyle/>
                    <a:p>
                      <a:r>
                        <a:rPr lang="ru-RU" sz="1400" dirty="0" smtClean="0"/>
                        <a:t>23 315,5</a:t>
                      </a:r>
                      <a:endParaRPr lang="ru-RU" sz="1400" dirty="0"/>
                    </a:p>
                  </a:txBody>
                  <a:tcPr>
                    <a:solidFill>
                      <a:schemeClr val="accent4">
                        <a:lumMod val="20000"/>
                        <a:lumOff val="80000"/>
                      </a:schemeClr>
                    </a:solidFill>
                  </a:tcPr>
                </a:tc>
                <a:tc>
                  <a:txBody>
                    <a:bodyPr/>
                    <a:lstStyle/>
                    <a:p>
                      <a:r>
                        <a:rPr lang="ru-RU" sz="1400" dirty="0" smtClean="0"/>
                        <a:t>24 117,0</a:t>
                      </a:r>
                      <a:endParaRPr lang="ru-RU" sz="1400" dirty="0"/>
                    </a:p>
                  </a:txBody>
                  <a:tcPr>
                    <a:solidFill>
                      <a:schemeClr val="accent4">
                        <a:lumMod val="20000"/>
                        <a:lumOff val="80000"/>
                      </a:schemeClr>
                    </a:solidFill>
                  </a:tcPr>
                </a:tc>
                <a:extLst>
                  <a:ext uri="{0D108BD9-81ED-4DB2-BD59-A6C34878D82A}">
                    <a16:rowId xmlns:a16="http://schemas.microsoft.com/office/drawing/2014/main" xmlns="" val="10005"/>
                  </a:ext>
                </a:extLst>
              </a:tr>
            </a:tbl>
          </a:graphicData>
        </a:graphic>
      </p:graphicFrame>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950" y="298450"/>
            <a:ext cx="8640514" cy="923330"/>
          </a:xfrm>
          <a:prstGeom prst="rect">
            <a:avLst/>
          </a:prstGeom>
          <a:noFill/>
        </p:spPr>
        <p:txBody>
          <a:bodyPr wrap="square">
            <a:spAutoFit/>
          </a:bodyPr>
          <a:lstStyle/>
          <a:p>
            <a:pPr algn="ctr" eaLnBrk="1" hangingPunct="1">
              <a:defRPr/>
            </a:pPr>
            <a:r>
              <a:rPr lang="ru-RU" b="1" dirty="0">
                <a:solidFill>
                  <a:srgbClr val="FF0000"/>
                </a:solidFill>
                <a:latin typeface="Times New Roman" panose="02020603050405020304" pitchFamily="18" charset="0"/>
                <a:ea typeface="+mj-ea"/>
                <a:cs typeface="Times New Roman" panose="02020603050405020304" pitchFamily="18" charset="0"/>
              </a:rPr>
              <a:t>Информация об объемах налоговых и неналоговых доходов бюджета городского округа </a:t>
            </a:r>
            <a:r>
              <a:rPr lang="ru-RU" b="1" dirty="0" smtClean="0">
                <a:solidFill>
                  <a:srgbClr val="FF0000"/>
                </a:solidFill>
                <a:latin typeface="Times New Roman" panose="02020603050405020304" pitchFamily="18" charset="0"/>
                <a:ea typeface="+mj-ea"/>
                <a:cs typeface="Times New Roman" panose="02020603050405020304" pitchFamily="18" charset="0"/>
              </a:rPr>
              <a:t>Лотошино в расчете на </a:t>
            </a:r>
            <a:r>
              <a:rPr lang="ru-RU" b="1" dirty="0">
                <a:solidFill>
                  <a:srgbClr val="FF0000"/>
                </a:solidFill>
                <a:latin typeface="Times New Roman" panose="02020603050405020304" pitchFamily="18" charset="0"/>
                <a:ea typeface="+mj-ea"/>
                <a:cs typeface="Times New Roman" panose="02020603050405020304" pitchFamily="18" charset="0"/>
              </a:rPr>
              <a:t>душу населения в сравнении с другими городскими округами Московской области (по состоянию на </a:t>
            </a:r>
            <a:r>
              <a:rPr lang="ru-RU" b="1" dirty="0" smtClean="0">
                <a:solidFill>
                  <a:srgbClr val="FF0000"/>
                </a:solidFill>
                <a:latin typeface="Times New Roman" panose="02020603050405020304" pitchFamily="18" charset="0"/>
                <a:ea typeface="+mj-ea"/>
                <a:cs typeface="Times New Roman" panose="02020603050405020304" pitchFamily="18" charset="0"/>
              </a:rPr>
              <a:t>01.01.2022 </a:t>
            </a:r>
            <a:r>
              <a:rPr lang="ru-RU" b="1" dirty="0">
                <a:solidFill>
                  <a:srgbClr val="FF0000"/>
                </a:solidFill>
                <a:latin typeface="Times New Roman" panose="02020603050405020304" pitchFamily="18" charset="0"/>
                <a:ea typeface="+mj-ea"/>
                <a:cs typeface="Times New Roman" panose="02020603050405020304" pitchFamily="18" charset="0"/>
              </a:rPr>
              <a:t>года)</a:t>
            </a:r>
          </a:p>
        </p:txBody>
      </p:sp>
      <p:graphicFrame>
        <p:nvGraphicFramePr>
          <p:cNvPr id="7" name="Таблица 6"/>
          <p:cNvGraphicFramePr>
            <a:graphicFrameLocks noGrp="1"/>
          </p:cNvGraphicFramePr>
          <p:nvPr/>
        </p:nvGraphicFramePr>
        <p:xfrm>
          <a:off x="142844" y="1714488"/>
          <a:ext cx="8784976" cy="4675436"/>
        </p:xfrm>
        <a:graphic>
          <a:graphicData uri="http://schemas.openxmlformats.org/drawingml/2006/table">
            <a:tbl>
              <a:tblPr firstRow="1" bandRow="1">
                <a:effectLst>
                  <a:outerShdw blurRad="50800" dist="50800" dir="5400000" algn="ctr" rotWithShape="0">
                    <a:schemeClr val="bg1"/>
                  </a:outerShdw>
                </a:effectLst>
                <a:tableStyleId>{F5AB1C69-6EDB-4FF4-983F-18BD219EF322}</a:tableStyleId>
              </a:tblPr>
              <a:tblGrid>
                <a:gridCol w="2143140">
                  <a:extLst>
                    <a:ext uri="{9D8B030D-6E8A-4147-A177-3AD203B41FA5}"/>
                  </a:extLst>
                </a:gridCol>
                <a:gridCol w="1185230">
                  <a:extLst>
                    <a:ext uri="{9D8B030D-6E8A-4147-A177-3AD203B41FA5}"/>
                  </a:extLst>
                </a:gridCol>
                <a:gridCol w="1322813">
                  <a:extLst>
                    <a:ext uri="{9D8B030D-6E8A-4147-A177-3AD203B41FA5}"/>
                  </a:extLst>
                </a:gridCol>
                <a:gridCol w="1240138">
                  <a:extLst>
                    <a:ext uri="{9D8B030D-6E8A-4147-A177-3AD203B41FA5}"/>
                  </a:extLst>
                </a:gridCol>
                <a:gridCol w="941439">
                  <a:extLst>
                    <a:ext uri="{9D8B030D-6E8A-4147-A177-3AD203B41FA5}"/>
                  </a:extLst>
                </a:gridCol>
                <a:gridCol w="976109">
                  <a:extLst>
                    <a:ext uri="{9D8B030D-6E8A-4147-A177-3AD203B41FA5}"/>
                  </a:extLst>
                </a:gridCol>
                <a:gridCol w="976107">
                  <a:extLst>
                    <a:ext uri="{9D8B030D-6E8A-4147-A177-3AD203B41FA5}"/>
                  </a:extLst>
                </a:gridCol>
              </a:tblGrid>
              <a:tr h="501937">
                <a:tc rowSpan="2">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Виды доходов</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rowSpan="2">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Лотошино</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gridSpan="5">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В сравнении с другими муниципальными образованиями Московской области</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extLst>
              </a:tr>
              <a:tr h="861523">
                <a:tc vMerge="1">
                  <a:txBody>
                    <a:bodyPr/>
                    <a:lstStyle/>
                    <a:p>
                      <a:endParaRPr lang="ru-RU"/>
                    </a:p>
                  </a:txBody>
                  <a:tcPr/>
                </a:tc>
                <a:tc vMerge="1">
                  <a:txBody>
                    <a:bodyPr/>
                    <a:lstStyle/>
                    <a:p>
                      <a:endParaRPr lang="ru-RU"/>
                    </a:p>
                  </a:txBody>
                  <a:tcPr/>
                </a:tc>
                <a:tc>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Волоколамский городской округ</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Электрогорск</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Шаховская</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a:txBody>
                    <a:bodyPr/>
                    <a:lstStyle/>
                    <a:p>
                      <a:pPr marL="0" algn="ctr" defTabSz="457200"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a:t>
                      </a:r>
                      <a:r>
                        <a:rPr kumimoji="0" lang="ru-RU" sz="1200" b="0" kern="1200" dirty="0" err="1" smtClean="0">
                          <a:solidFill>
                            <a:schemeClr val="tx1"/>
                          </a:solidFill>
                          <a:latin typeface="Times New Roman" pitchFamily="18" charset="0"/>
                          <a:ea typeface="+mn-ea"/>
                          <a:cs typeface="Times New Roman" pitchFamily="18" charset="0"/>
                        </a:rPr>
                        <a:t>Балашиха</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tc>
                  <a:txBody>
                    <a:bodyPr/>
                    <a:lstStyle/>
                    <a:p>
                      <a:pPr marL="0" algn="ctr" rtl="0" eaLnBrk="1" latinLnBrk="0" hangingPunct="1">
                        <a:spcAft>
                          <a:spcPts val="0"/>
                        </a:spcAft>
                      </a:pPr>
                      <a:r>
                        <a:rPr kumimoji="0" lang="ru-RU" sz="1200" b="0" kern="1200" dirty="0" smtClean="0">
                          <a:solidFill>
                            <a:schemeClr val="tx1"/>
                          </a:solidFill>
                          <a:latin typeface="Times New Roman" pitchFamily="18" charset="0"/>
                          <a:ea typeface="+mn-ea"/>
                          <a:cs typeface="Times New Roman" pitchFamily="18" charset="0"/>
                        </a:rPr>
                        <a:t>Городской округ Красногорск</a:t>
                      </a:r>
                      <a:endParaRPr kumimoji="0" lang="ru-RU" sz="1200" b="0" kern="1200" dirty="0">
                        <a:solidFill>
                          <a:schemeClr val="tx1"/>
                        </a:solidFill>
                        <a:latin typeface="Times New Roman" pitchFamily="18" charset="0"/>
                        <a:ea typeface="+mn-ea"/>
                        <a:cs typeface="Times New Roman" pitchFamily="18" charset="0"/>
                      </a:endParaRPr>
                    </a:p>
                  </a:txBody>
                  <a:tcPr marL="68580" marR="68580" marT="0" marB="0" anchor="ctr">
                    <a:solidFill>
                      <a:schemeClr val="accent4">
                        <a:lumMod val="40000"/>
                        <a:lumOff val="60000"/>
                      </a:schemeClr>
                    </a:solidFill>
                  </a:tcPr>
                </a:tc>
                <a:extLst>
                  <a:ext uri="{0D108BD9-81ED-4DB2-BD59-A6C34878D82A}"/>
                </a:extLst>
              </a:tr>
              <a:tr h="1143140">
                <a:tc>
                  <a:txBody>
                    <a:bodyPr/>
                    <a:lstStyle/>
                    <a:p>
                      <a:pPr algn="just">
                        <a:spcAft>
                          <a:spcPts val="0"/>
                        </a:spcAft>
                      </a:pPr>
                      <a:r>
                        <a:rPr lang="ru-RU" sz="1200" baseline="0" dirty="0" smtClean="0">
                          <a:solidFill>
                            <a:schemeClr val="tx1"/>
                          </a:solidFill>
                          <a:latin typeface="Times New Roman" panose="02020603050405020304" pitchFamily="18" charset="0"/>
                        </a:rPr>
                        <a:t>Налоговые и неналоговые доходы**</a:t>
                      </a:r>
                      <a:endParaRPr lang="ru-RU" sz="1200" baseline="0" dirty="0">
                        <a:solidFill>
                          <a:schemeClr val="tx1"/>
                        </a:solidFill>
                        <a:latin typeface="Times New Roman" panose="02020603050405020304" pitchFamily="18" charset="0"/>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dirty="0" smtClean="0">
                          <a:solidFill>
                            <a:schemeClr val="tx1"/>
                          </a:solidFill>
                          <a:latin typeface="Times New Roman"/>
                          <a:ea typeface="Times New Roman"/>
                          <a:cs typeface="Times New Roman"/>
                        </a:rPr>
                        <a:t>24 117,1</a:t>
                      </a:r>
                      <a:endParaRPr lang="ru-RU" sz="1200"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dirty="0" smtClean="0">
                          <a:solidFill>
                            <a:schemeClr val="tx1"/>
                          </a:solidFill>
                          <a:latin typeface="Times New Roman"/>
                          <a:ea typeface="Times New Roman"/>
                          <a:cs typeface="Times New Roman"/>
                        </a:rPr>
                        <a:t>44 163,6</a:t>
                      </a:r>
                      <a:endParaRPr lang="ru-RU" sz="1200"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dirty="0" smtClean="0">
                          <a:solidFill>
                            <a:schemeClr val="tx1"/>
                          </a:solidFill>
                          <a:latin typeface="Times New Roman"/>
                          <a:ea typeface="Times New Roman"/>
                          <a:cs typeface="Times New Roman"/>
                        </a:rPr>
                        <a:t>22 028,3</a:t>
                      </a:r>
                      <a:endParaRPr lang="ru-RU" sz="1200"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dirty="0" smtClean="0">
                          <a:solidFill>
                            <a:schemeClr val="tx1"/>
                          </a:solidFill>
                          <a:latin typeface="Times New Roman"/>
                          <a:ea typeface="Times New Roman"/>
                          <a:cs typeface="Times New Roman"/>
                        </a:rPr>
                        <a:t>36 882,8</a:t>
                      </a:r>
                      <a:endParaRPr lang="ru-RU" sz="1200"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marL="0" algn="ctr" rtl="0" eaLnBrk="1" latinLnBrk="0" hangingPunct="1">
                        <a:spcAft>
                          <a:spcPts val="0"/>
                        </a:spcAft>
                      </a:pPr>
                      <a:r>
                        <a:rPr kumimoji="0" lang="ru-RU" sz="1200" kern="1200" dirty="0" smtClean="0">
                          <a:solidFill>
                            <a:schemeClr val="tx1"/>
                          </a:solidFill>
                          <a:latin typeface="Times New Roman"/>
                          <a:ea typeface="Times New Roman"/>
                          <a:cs typeface="Times New Roman"/>
                        </a:rPr>
                        <a:t>14 210,8</a:t>
                      </a:r>
                    </a:p>
                  </a:txBody>
                  <a:tcPr marL="68580" marR="68580" marT="0" marB="0" anchor="ctr">
                    <a:solidFill>
                      <a:schemeClr val="accent4">
                        <a:lumMod val="40000"/>
                        <a:lumOff val="60000"/>
                      </a:schemeClr>
                    </a:solidFill>
                  </a:tcPr>
                </a:tc>
                <a:tc>
                  <a:txBody>
                    <a:bodyPr/>
                    <a:lstStyle/>
                    <a:p>
                      <a:pPr marL="0" algn="ctr" rtl="0" eaLnBrk="1" latinLnBrk="0" hangingPunct="1">
                        <a:spcAft>
                          <a:spcPts val="0"/>
                        </a:spcAft>
                      </a:pPr>
                      <a:r>
                        <a:rPr kumimoji="0" lang="ru-RU" sz="1200" kern="1200" dirty="0" smtClean="0">
                          <a:solidFill>
                            <a:schemeClr val="tx1"/>
                          </a:solidFill>
                          <a:latin typeface="Times New Roman"/>
                          <a:ea typeface="Times New Roman"/>
                          <a:cs typeface="Times New Roman"/>
                        </a:rPr>
                        <a:t>35 021,7</a:t>
                      </a:r>
                    </a:p>
                  </a:txBody>
                  <a:tcPr marL="68580" marR="68580" marT="0" marB="0" anchor="ctr">
                    <a:solidFill>
                      <a:schemeClr val="accent4">
                        <a:lumMod val="40000"/>
                        <a:lumOff val="60000"/>
                      </a:schemeClr>
                    </a:solidFill>
                  </a:tcPr>
                </a:tc>
                <a:extLst>
                  <a:ext uri="{0D108BD9-81ED-4DB2-BD59-A6C34878D82A}"/>
                </a:extLst>
              </a:tr>
              <a:tr h="1080120">
                <a:tc>
                  <a:txBody>
                    <a:bodyPr/>
                    <a:lstStyle/>
                    <a:p>
                      <a:pPr algn="just">
                        <a:spcAft>
                          <a:spcPts val="0"/>
                        </a:spcAft>
                      </a:pPr>
                      <a:r>
                        <a:rPr lang="ru-RU" sz="1200" i="1" baseline="0" dirty="0" smtClean="0">
                          <a:solidFill>
                            <a:schemeClr val="tx1"/>
                          </a:solidFill>
                          <a:latin typeface="Times New Roman" panose="02020603050405020304" pitchFamily="18" charset="0"/>
                        </a:rPr>
                        <a:t>Численность постоянного населения на 01 января 2022 года*</a:t>
                      </a:r>
                      <a:endParaRPr lang="ru-RU" sz="1200" i="1" baseline="0" dirty="0">
                        <a:solidFill>
                          <a:schemeClr val="tx1"/>
                        </a:solidFill>
                        <a:latin typeface="Times New Roman" panose="02020603050405020304" pitchFamily="18" charset="0"/>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i="1" dirty="0" smtClean="0">
                          <a:solidFill>
                            <a:schemeClr val="tx1"/>
                          </a:solidFill>
                          <a:latin typeface="Times New Roman"/>
                          <a:ea typeface="Times New Roman"/>
                          <a:cs typeface="Times New Roman"/>
                        </a:rPr>
                        <a:t>15 907</a:t>
                      </a:r>
                      <a:endParaRPr lang="ru-RU" sz="1200" i="1"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i="1" dirty="0" smtClean="0">
                          <a:solidFill>
                            <a:schemeClr val="tx1"/>
                          </a:solidFill>
                          <a:latin typeface="Times New Roman"/>
                          <a:ea typeface="Times New Roman"/>
                          <a:cs typeface="Times New Roman"/>
                        </a:rPr>
                        <a:t>38 169</a:t>
                      </a:r>
                      <a:endParaRPr lang="ru-RU" sz="1200" i="1"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i="1" dirty="0" smtClean="0">
                          <a:solidFill>
                            <a:schemeClr val="tx1"/>
                          </a:solidFill>
                          <a:latin typeface="Times New Roman"/>
                          <a:ea typeface="Times New Roman"/>
                          <a:cs typeface="Times New Roman"/>
                        </a:rPr>
                        <a:t>22 304</a:t>
                      </a:r>
                      <a:endParaRPr lang="ru-RU" sz="1200" i="1"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i="1" dirty="0" smtClean="0">
                          <a:solidFill>
                            <a:schemeClr val="tx1"/>
                          </a:solidFill>
                          <a:latin typeface="Times New Roman"/>
                          <a:ea typeface="Times New Roman"/>
                          <a:cs typeface="Times New Roman"/>
                        </a:rPr>
                        <a:t>25 882</a:t>
                      </a:r>
                      <a:endParaRPr lang="ru-RU" sz="1200" i="1"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i="1" dirty="0" smtClean="0">
                          <a:solidFill>
                            <a:schemeClr val="tx1"/>
                          </a:solidFill>
                          <a:latin typeface="Times New Roman"/>
                          <a:ea typeface="Times New Roman"/>
                          <a:cs typeface="Times New Roman"/>
                        </a:rPr>
                        <a:t>529 556</a:t>
                      </a:r>
                      <a:endParaRPr lang="ru-RU" sz="1200" i="1"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tc>
                  <a:txBody>
                    <a:bodyPr/>
                    <a:lstStyle/>
                    <a:p>
                      <a:pPr algn="ctr">
                        <a:spcAft>
                          <a:spcPts val="0"/>
                        </a:spcAft>
                      </a:pPr>
                      <a:r>
                        <a:rPr lang="ru-RU" sz="1200" i="1" dirty="0" smtClean="0">
                          <a:solidFill>
                            <a:schemeClr val="tx1"/>
                          </a:solidFill>
                          <a:latin typeface="Times New Roman"/>
                          <a:ea typeface="Times New Roman"/>
                          <a:cs typeface="Times New Roman"/>
                        </a:rPr>
                        <a:t>278 515</a:t>
                      </a:r>
                      <a:endParaRPr lang="ru-RU" sz="1200" i="1" dirty="0">
                        <a:solidFill>
                          <a:schemeClr val="tx1"/>
                        </a:solidFill>
                        <a:latin typeface="Times New Roman"/>
                        <a:ea typeface="Times New Roman"/>
                        <a:cs typeface="Times New Roman"/>
                      </a:endParaRPr>
                    </a:p>
                  </a:txBody>
                  <a:tcPr marL="68580" marR="68580" marT="0" marB="0" anchor="ctr">
                    <a:solidFill>
                      <a:schemeClr val="accent4">
                        <a:lumMod val="40000"/>
                        <a:lumOff val="60000"/>
                      </a:schemeClr>
                    </a:solidFill>
                  </a:tcPr>
                </a:tc>
                <a:extLst>
                  <a:ext uri="{0D108BD9-81ED-4DB2-BD59-A6C34878D82A}"/>
                </a:extLst>
              </a:tr>
              <a:tr h="1088716">
                <a:tc gridSpan="7">
                  <a:txBody>
                    <a:bodyPr/>
                    <a:lstStyle/>
                    <a:p>
                      <a:pPr algn="just">
                        <a:spcAft>
                          <a:spcPts val="0"/>
                        </a:spcAft>
                      </a:pPr>
                      <a:endParaRPr lang="ru-RU" sz="800" i="1" baseline="0" dirty="0">
                        <a:solidFill>
                          <a:schemeClr val="tx1"/>
                        </a:solidFill>
                        <a:latin typeface="Times New Roman" panose="02020603050405020304" pitchFamily="18" charset="0"/>
                        <a:ea typeface="Times New Roman"/>
                        <a:cs typeface="Times New Roman"/>
                      </a:endParaRPr>
                    </a:p>
                  </a:txBody>
                  <a:tcPr marL="68580" marR="68580" marT="0" marB="0" anchor="ctr">
                    <a:solidFill>
                      <a:schemeClr val="accent3">
                        <a:lumMod val="20000"/>
                        <a:lumOff val="80000"/>
                      </a:schemeClr>
                    </a:solidFill>
                  </a:tcPr>
                </a:tc>
                <a:tc hMerge="1">
                  <a:txBody>
                    <a:bodyPr/>
                    <a:lstStyle/>
                    <a:p>
                      <a:pPr algn="ctr">
                        <a:spcAft>
                          <a:spcPts val="0"/>
                        </a:spcAft>
                      </a:pPr>
                      <a:endParaRPr lang="ru-RU" sz="1200" i="1" dirty="0">
                        <a:solidFill>
                          <a:schemeClr val="tx1"/>
                        </a:solidFill>
                        <a:latin typeface="Times New Roman"/>
                        <a:ea typeface="Times New Roman"/>
                        <a:cs typeface="Times New Roman"/>
                      </a:endParaRPr>
                    </a:p>
                  </a:txBody>
                  <a:tcPr marL="68580" marR="68580" marT="0" marB="0" anchor="ctr">
                    <a:solidFill>
                      <a:schemeClr val="accent3">
                        <a:lumMod val="60000"/>
                        <a:lumOff val="40000"/>
                      </a:schemeClr>
                    </a:solidFill>
                  </a:tcPr>
                </a:tc>
                <a:tc hMerge="1">
                  <a:txBody>
                    <a:bodyPr/>
                    <a:lstStyle/>
                    <a:p>
                      <a:pPr algn="ctr">
                        <a:spcAft>
                          <a:spcPts val="0"/>
                        </a:spcAft>
                      </a:pPr>
                      <a:endParaRPr lang="ru-RU" sz="1200" i="1" dirty="0">
                        <a:solidFill>
                          <a:schemeClr val="tx1"/>
                        </a:solidFill>
                        <a:latin typeface="Times New Roman"/>
                        <a:ea typeface="Times New Roman"/>
                        <a:cs typeface="Times New Roman"/>
                      </a:endParaRPr>
                    </a:p>
                  </a:txBody>
                  <a:tcPr marL="68580" marR="68580" marT="0" marB="0" anchor="ctr">
                    <a:solidFill>
                      <a:schemeClr val="accent3">
                        <a:lumMod val="60000"/>
                        <a:lumOff val="40000"/>
                      </a:schemeClr>
                    </a:solidFill>
                  </a:tcPr>
                </a:tc>
                <a:tc hMerge="1">
                  <a:txBody>
                    <a:bodyPr/>
                    <a:lstStyle/>
                    <a:p>
                      <a:pPr algn="ctr">
                        <a:spcAft>
                          <a:spcPts val="0"/>
                        </a:spcAft>
                      </a:pPr>
                      <a:endParaRPr lang="ru-RU" sz="1200" i="1" dirty="0">
                        <a:solidFill>
                          <a:schemeClr val="tx1"/>
                        </a:solidFill>
                        <a:latin typeface="Times New Roman"/>
                        <a:ea typeface="Times New Roman"/>
                        <a:cs typeface="Times New Roman"/>
                      </a:endParaRPr>
                    </a:p>
                  </a:txBody>
                  <a:tcPr marL="68580" marR="68580" marT="0" marB="0" anchor="ctr">
                    <a:solidFill>
                      <a:schemeClr val="accent3">
                        <a:lumMod val="60000"/>
                        <a:lumOff val="40000"/>
                      </a:schemeClr>
                    </a:solidFill>
                  </a:tcPr>
                </a:tc>
                <a:tc hMerge="1">
                  <a:txBody>
                    <a:bodyPr/>
                    <a:lstStyle/>
                    <a:p>
                      <a:pPr algn="ctr">
                        <a:spcAft>
                          <a:spcPts val="0"/>
                        </a:spcAft>
                      </a:pPr>
                      <a:endParaRPr lang="ru-RU" sz="1200" i="1" dirty="0">
                        <a:solidFill>
                          <a:schemeClr val="tx1"/>
                        </a:solidFill>
                        <a:latin typeface="Times New Roman"/>
                        <a:ea typeface="Times New Roman"/>
                        <a:cs typeface="Times New Roman"/>
                      </a:endParaRPr>
                    </a:p>
                  </a:txBody>
                  <a:tcPr marL="68580" marR="68580" marT="0" marB="0" anchor="ctr">
                    <a:solidFill>
                      <a:schemeClr val="accent3">
                        <a:lumMod val="60000"/>
                        <a:lumOff val="40000"/>
                      </a:schemeClr>
                    </a:solidFill>
                  </a:tcPr>
                </a:tc>
                <a:tc hMerge="1">
                  <a:txBody>
                    <a:bodyPr/>
                    <a:lstStyle/>
                    <a:p>
                      <a:pPr algn="ctr">
                        <a:spcAft>
                          <a:spcPts val="0"/>
                        </a:spcAft>
                      </a:pPr>
                      <a:endParaRPr lang="ru-RU" sz="1200" i="1" dirty="0">
                        <a:solidFill>
                          <a:schemeClr val="tx1"/>
                        </a:solidFill>
                        <a:latin typeface="Times New Roman"/>
                        <a:ea typeface="Times New Roman"/>
                        <a:cs typeface="Times New Roman"/>
                      </a:endParaRPr>
                    </a:p>
                  </a:txBody>
                  <a:tcPr marL="68580" marR="68580" marT="0" marB="0" anchor="ctr">
                    <a:solidFill>
                      <a:schemeClr val="accent3">
                        <a:lumMod val="60000"/>
                        <a:lumOff val="40000"/>
                      </a:schemeClr>
                    </a:solidFill>
                  </a:tcPr>
                </a:tc>
                <a:tc hMerge="1">
                  <a:txBody>
                    <a:bodyPr/>
                    <a:lstStyle/>
                    <a:p>
                      <a:pPr algn="ctr">
                        <a:spcAft>
                          <a:spcPts val="0"/>
                        </a:spcAft>
                      </a:pPr>
                      <a:endParaRPr lang="ru-RU" sz="1200" i="1" dirty="0">
                        <a:solidFill>
                          <a:schemeClr val="tx1"/>
                        </a:solidFill>
                        <a:latin typeface="Times New Roman"/>
                        <a:ea typeface="Times New Roman"/>
                        <a:cs typeface="Times New Roman"/>
                      </a:endParaRPr>
                    </a:p>
                  </a:txBody>
                  <a:tcPr marL="68580" marR="68580" marT="0" marB="0" anchor="ctr">
                    <a:solidFill>
                      <a:schemeClr val="accent3">
                        <a:lumMod val="60000"/>
                        <a:lumOff val="40000"/>
                      </a:schemeClr>
                    </a:solidFill>
                  </a:tcPr>
                </a:tc>
              </a:tr>
            </a:tbl>
          </a:graphicData>
        </a:graphic>
      </p:graphicFrame>
      <p:sp>
        <p:nvSpPr>
          <p:cNvPr id="8" name="Прямоугольник 7"/>
          <p:cNvSpPr/>
          <p:nvPr/>
        </p:nvSpPr>
        <p:spPr>
          <a:xfrm>
            <a:off x="7629525" y="1268413"/>
            <a:ext cx="1008063"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sz="1050" dirty="0">
                <a:solidFill>
                  <a:srgbClr val="FF0000"/>
                </a:solidFill>
              </a:rPr>
              <a:t>(</a:t>
            </a:r>
            <a:r>
              <a:rPr lang="ru-RU" sz="1050" dirty="0">
                <a:solidFill>
                  <a:srgbClr val="FF0000"/>
                </a:solidFill>
                <a:latin typeface="Times New Roman" panose="02020603050405020304" pitchFamily="18" charset="0"/>
                <a:cs typeface="Times New Roman" panose="02020603050405020304" pitchFamily="18" charset="0"/>
              </a:rPr>
              <a:t>рублей)</a:t>
            </a:r>
          </a:p>
        </p:txBody>
      </p:sp>
      <p:sp>
        <p:nvSpPr>
          <p:cNvPr id="34821" name="Прямоугольник 4"/>
          <p:cNvSpPr>
            <a:spLocks noChangeArrowheads="1"/>
          </p:cNvSpPr>
          <p:nvPr/>
        </p:nvSpPr>
        <p:spPr bwMode="auto">
          <a:xfrm>
            <a:off x="357188" y="5429250"/>
            <a:ext cx="8429625" cy="923330"/>
          </a:xfrm>
          <a:prstGeom prst="rect">
            <a:avLst/>
          </a:prstGeom>
          <a:noFill/>
          <a:ln w="9525">
            <a:noFill/>
            <a:miter lim="800000"/>
            <a:headEnd/>
            <a:tailEnd/>
          </a:ln>
        </p:spPr>
        <p:txBody>
          <a:bodyPr>
            <a:spAutoFit/>
          </a:bodyPr>
          <a:lstStyle/>
          <a:p>
            <a:r>
              <a:rPr lang="ru-RU" sz="900" dirty="0"/>
              <a:t>*Информация по численности населения размещена на официальном сайте Росстата (Главная страница/ Официальная статистика/ Московская область/ Население/ Оценка численности постоянного населения МО на 1 января </a:t>
            </a:r>
            <a:r>
              <a:rPr lang="ru-RU" sz="900" dirty="0" smtClean="0"/>
              <a:t>2022 года и в среднем за 2021 год) 	</a:t>
            </a:r>
            <a:r>
              <a:rPr lang="ru-RU" sz="900" dirty="0" smtClean="0">
                <a:solidFill>
                  <a:srgbClr val="0070C0"/>
                </a:solidFill>
              </a:rPr>
              <a:t>https</a:t>
            </a:r>
            <a:r>
              <a:rPr lang="ru-RU" sz="900" dirty="0">
                <a:solidFill>
                  <a:srgbClr val="0070C0"/>
                </a:solidFill>
              </a:rPr>
              <a:t>://mosstat.gks.ru </a:t>
            </a:r>
          </a:p>
          <a:p>
            <a:pPr>
              <a:buFont typeface="Arial" charset="0"/>
              <a:buChar char="•"/>
            </a:pPr>
            <a:endParaRPr lang="ru-RU" sz="900" dirty="0"/>
          </a:p>
          <a:p>
            <a:pPr>
              <a:buFont typeface="Arial" charset="0"/>
              <a:buChar char="•"/>
            </a:pPr>
            <a:endParaRPr lang="ru-RU" sz="900" dirty="0"/>
          </a:p>
          <a:p>
            <a:r>
              <a:rPr lang="ru-RU" sz="900" dirty="0"/>
              <a:t>** Информация о налоговых и неналоговых доходах </a:t>
            </a:r>
            <a:r>
              <a:rPr lang="ru-RU" sz="900" dirty="0" smtClean="0"/>
              <a:t> в </a:t>
            </a:r>
            <a:r>
              <a:rPr lang="ru-RU" sz="900" dirty="0"/>
              <a:t>разрезе муниципальных образований размещена на портале "Открытый бюджет МО" по ссылке:                     </a:t>
            </a:r>
            <a:r>
              <a:rPr lang="en-US" sz="900" dirty="0">
                <a:solidFill>
                  <a:srgbClr val="0070C0"/>
                </a:solidFill>
              </a:rPr>
              <a:t>https://budget.mosreg.ru/analitika/ispolnenie-byudjeta-subekta/sravnenie-po-osnovnym-parametram-ispolneniya-byudzhetov-municipalnyx-obrazovanij/</a:t>
            </a:r>
            <a:endParaRPr lang="ru-RU" sz="900" dirty="0">
              <a:solidFill>
                <a:srgbClr val="0070C0"/>
              </a:solidFill>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836712"/>
            <a:ext cx="8362950" cy="648072"/>
          </a:xfrm>
        </p:spPr>
        <p:txBody>
          <a:bodyPr rtlCol="0">
            <a:normAutofit fontScale="90000"/>
          </a:bodyPr>
          <a:lstStyle/>
          <a:p>
            <a:pPr algn="ctr" eaLnBrk="1" fontAlgn="auto" hangingPunct="1">
              <a:spcAft>
                <a:spcPts val="0"/>
              </a:spcAft>
              <a:defRPr/>
            </a:pPr>
            <a:r>
              <a:rPr lang="ru-RU" sz="2400" b="1" dirty="0" smtClean="0">
                <a:solidFill>
                  <a:srgbClr val="FF0000"/>
                </a:solidFill>
                <a:latin typeface="+mn-lt"/>
              </a:rPr>
              <a:t>Информация о налоговых льготах и ставках налогов на территории городского округа Лотошино</a:t>
            </a:r>
          </a:p>
        </p:txBody>
      </p:sp>
      <p:graphicFrame>
        <p:nvGraphicFramePr>
          <p:cNvPr id="6" name="Таблица 5"/>
          <p:cNvGraphicFramePr>
            <a:graphicFrameLocks noGrp="1"/>
          </p:cNvGraphicFramePr>
          <p:nvPr/>
        </p:nvGraphicFramePr>
        <p:xfrm>
          <a:off x="215006" y="1628800"/>
          <a:ext cx="8749482" cy="4489786"/>
        </p:xfrm>
        <a:graphic>
          <a:graphicData uri="http://schemas.openxmlformats.org/drawingml/2006/table">
            <a:tbl>
              <a:tblPr firstRow="1" bandRow="1">
                <a:tableStyleId>{5C22544A-7EE6-4342-B048-85BDC9FD1C3A}</a:tableStyleId>
              </a:tblPr>
              <a:tblGrid>
                <a:gridCol w="1075726"/>
                <a:gridCol w="5737202"/>
                <a:gridCol w="1936554"/>
              </a:tblGrid>
              <a:tr h="430282">
                <a:tc>
                  <a:txBody>
                    <a:bodyPr/>
                    <a:lstStyle/>
                    <a:p>
                      <a:pPr algn="ctr"/>
                      <a:r>
                        <a:rPr lang="ru-RU" sz="1000" b="1" baseline="0" dirty="0" smtClean="0">
                          <a:solidFill>
                            <a:srgbClr val="000000"/>
                          </a:solidFill>
                          <a:latin typeface="Times New Roman"/>
                        </a:rPr>
                        <a:t>Ставка налога	</a:t>
                      </a:r>
                    </a:p>
                  </a:txBody>
                  <a:tcPr marL="91441" marR="91441" marT="45704" marB="45704">
                    <a:solidFill>
                      <a:schemeClr val="accent4">
                        <a:lumMod val="60000"/>
                        <a:lumOff val="40000"/>
                      </a:schemeClr>
                    </a:solidFill>
                  </a:tcPr>
                </a:tc>
                <a:tc>
                  <a:txBody>
                    <a:bodyPr/>
                    <a:lstStyle/>
                    <a:p>
                      <a:pPr algn="ctr"/>
                      <a:r>
                        <a:rPr lang="ru-RU" sz="1000" b="1" baseline="0" dirty="0" smtClean="0">
                          <a:solidFill>
                            <a:srgbClr val="000000"/>
                          </a:solidFill>
                          <a:latin typeface="Times New Roman"/>
                        </a:rPr>
                        <a:t>Налоговые льготы</a:t>
                      </a:r>
                    </a:p>
                  </a:txBody>
                  <a:tcPr marL="91441" marR="91441" marT="45704" marB="45704">
                    <a:solidFill>
                      <a:schemeClr val="accent4">
                        <a:lumMod val="60000"/>
                        <a:lumOff val="40000"/>
                      </a:schemeClr>
                    </a:solidFill>
                  </a:tcPr>
                </a:tc>
                <a:tc>
                  <a:txBody>
                    <a:bodyPr/>
                    <a:lstStyle/>
                    <a:p>
                      <a:pPr algn="ctr"/>
                      <a:r>
                        <a:rPr lang="ru-RU" sz="1000" b="1" baseline="0" dirty="0" smtClean="0">
                          <a:solidFill>
                            <a:srgbClr val="000000"/>
                          </a:solidFill>
                          <a:latin typeface="Times New Roman"/>
                        </a:rPr>
                        <a:t>Нормативный правовой документ</a:t>
                      </a:r>
                    </a:p>
                  </a:txBody>
                  <a:tcPr marL="91441" marR="91441" marT="45704" marB="45704">
                    <a:solidFill>
                      <a:schemeClr val="accent4">
                        <a:lumMod val="60000"/>
                        <a:lumOff val="40000"/>
                      </a:schemeClr>
                    </a:solidFill>
                  </a:tcPr>
                </a:tc>
              </a:tr>
              <a:tr h="264776">
                <a:tc>
                  <a:txBody>
                    <a:bodyPr/>
                    <a:lstStyle/>
                    <a:p>
                      <a:pPr algn="ctr"/>
                      <a:endParaRPr lang="ru-RU" sz="1000" b="1" baseline="0" dirty="0" smtClean="0">
                        <a:solidFill>
                          <a:srgbClr val="000000"/>
                        </a:solidFill>
                        <a:latin typeface="Times New Roman"/>
                      </a:endParaRPr>
                    </a:p>
                  </a:txBody>
                  <a:tcPr marL="91441" marR="91441" marT="45704" marB="45704">
                    <a:solidFill>
                      <a:schemeClr val="accent4">
                        <a:lumMod val="40000"/>
                        <a:lumOff val="60000"/>
                      </a:schemeClr>
                    </a:solidFill>
                  </a:tcPr>
                </a:tc>
                <a:tc>
                  <a:txBody>
                    <a:bodyPr/>
                    <a:lstStyle/>
                    <a:p>
                      <a:pPr algn="ctr"/>
                      <a:r>
                        <a:rPr lang="ru-RU" sz="800" b="1" baseline="0" dirty="0" smtClean="0">
                          <a:solidFill>
                            <a:srgbClr val="000000"/>
                          </a:solidFill>
                          <a:latin typeface="Times New Roman"/>
                        </a:rPr>
                        <a:t>Земельный налог с физических лиц</a:t>
                      </a:r>
                    </a:p>
                  </a:txBody>
                  <a:tcPr marL="91441" marR="91441" marT="45704" marB="45704">
                    <a:solidFill>
                      <a:schemeClr val="accent4">
                        <a:lumMod val="40000"/>
                        <a:lumOff val="60000"/>
                      </a:schemeClr>
                    </a:solidFill>
                  </a:tcPr>
                </a:tc>
                <a:tc>
                  <a:txBody>
                    <a:bodyPr/>
                    <a:lstStyle/>
                    <a:p>
                      <a:pPr algn="ctr"/>
                      <a:endParaRPr lang="ru-RU" sz="1000" b="1" baseline="0" dirty="0" smtClean="0">
                        <a:solidFill>
                          <a:srgbClr val="000000"/>
                        </a:solidFill>
                        <a:latin typeface="Times New Roman"/>
                      </a:endParaRPr>
                    </a:p>
                  </a:txBody>
                  <a:tcPr marL="91441" marR="91441" marT="45704" marB="45704">
                    <a:solidFill>
                      <a:schemeClr val="accent4">
                        <a:lumMod val="40000"/>
                        <a:lumOff val="60000"/>
                      </a:schemeClr>
                    </a:solidFill>
                  </a:tcPr>
                </a:tc>
              </a:tr>
              <a:tr h="340939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900" kern="1200" baseline="0" dirty="0" smtClean="0">
                          <a:solidFill>
                            <a:schemeClr val="dk1"/>
                          </a:solidFill>
                          <a:latin typeface="Times New Roman" pitchFamily="18" charset="0"/>
                          <a:ea typeface="+mn-ea"/>
                          <a:cs typeface="Times New Roman" pitchFamily="18" charset="0"/>
                        </a:rPr>
                        <a:t>В размерах от 0,3 процента до 1,5 процентов от кадастровой стоимости земельного участка в зависимости от категории земель и вида разрешенного использования	</a:t>
                      </a:r>
                    </a:p>
                    <a:p>
                      <a:endParaRPr lang="ru-RU" sz="900" b="1" baseline="0" dirty="0" smtClean="0">
                        <a:solidFill>
                          <a:srgbClr val="000000"/>
                        </a:solidFill>
                        <a:latin typeface="Times New Roman" pitchFamily="18" charset="0"/>
                        <a:cs typeface="Times New Roman" pitchFamily="18" charset="0"/>
                      </a:endParaRPr>
                    </a:p>
                  </a:txBody>
                  <a:tcPr marL="91441" marR="91441" marT="45704" marB="45704">
                    <a:solidFill>
                      <a:schemeClr val="accent4">
                        <a:lumMod val="20000"/>
                        <a:lumOff val="80000"/>
                      </a:schemeClr>
                    </a:solid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ru-RU" sz="900" kern="1200" baseline="0" dirty="0" smtClean="0">
                          <a:solidFill>
                            <a:schemeClr val="dk1"/>
                          </a:solidFill>
                          <a:latin typeface="Times New Roman" pitchFamily="18" charset="0"/>
                          <a:ea typeface="+mn-ea"/>
                          <a:cs typeface="Times New Roman" pitchFamily="18" charset="0"/>
                        </a:rPr>
                        <a:t>Действуют льготы, установленные статьей 395 Налогового кодекса Российской Федерации, а также льготы, установленные р</a:t>
                      </a:r>
                      <a:r>
                        <a:rPr lang="ru-RU" sz="900" kern="1200" dirty="0" smtClean="0">
                          <a:solidFill>
                            <a:schemeClr val="dk1"/>
                          </a:solidFill>
                          <a:latin typeface="Times New Roman" pitchFamily="18" charset="0"/>
                          <a:ea typeface="+mn-ea"/>
                          <a:cs typeface="Times New Roman" pitchFamily="18" charset="0"/>
                        </a:rPr>
                        <a:t>ешением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a:t>
                      </a:r>
                      <a:r>
                        <a:rPr kumimoji="0" lang="ru-RU" sz="900" kern="1200" baseline="0" dirty="0" smtClean="0">
                          <a:solidFill>
                            <a:schemeClr val="dk1"/>
                          </a:solidFill>
                          <a:latin typeface="Times New Roman" pitchFamily="18" charset="0"/>
                          <a:ea typeface="+mn-ea"/>
                          <a:cs typeface="Times New Roman" pitchFamily="18" charset="0"/>
                        </a:rPr>
                        <a:t>Лотошино» (с изменениями):</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900" kern="1200" baseline="0" dirty="0" smtClean="0">
                          <a:solidFill>
                            <a:schemeClr val="dk1"/>
                          </a:solidFill>
                          <a:latin typeface="Times New Roman" pitchFamily="18" charset="0"/>
                          <a:ea typeface="+mn-ea"/>
                          <a:cs typeface="Times New Roman" pitchFamily="18" charset="0"/>
                        </a:rPr>
                        <a:t>Инвалиды, имеющие первую группу инвалидности – в размере 25% ;</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900" kern="1200" baseline="0" dirty="0" smtClean="0">
                          <a:solidFill>
                            <a:schemeClr val="dk1"/>
                          </a:solidFill>
                          <a:latin typeface="Times New Roman" pitchFamily="18" charset="0"/>
                          <a:ea typeface="+mn-ea"/>
                          <a:cs typeface="Times New Roman" pitchFamily="18" charset="0"/>
                        </a:rPr>
                        <a:t>Малоимущие семьи и малоимущие одиноко проживающие граждане, среднедушевой доход которых ниже величины прожиточного минимума, установленной в Московской области на душу населения – в размере 50%;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900" kern="1200" baseline="0" dirty="0" smtClean="0">
                          <a:solidFill>
                            <a:schemeClr val="dk1"/>
                          </a:solidFill>
                          <a:latin typeface="Times New Roman" pitchFamily="18" charset="0"/>
                          <a:ea typeface="+mn-ea"/>
                          <a:cs typeface="Times New Roman" pitchFamily="18" charset="0"/>
                        </a:rPr>
                        <a:t>Пенсионеры, доход которых ниже двукратной величины прожиточного минимума, установленной в Московской области для пенсионеров – в размере 50%;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900" kern="1200" baseline="0" dirty="0" smtClean="0">
                          <a:solidFill>
                            <a:schemeClr val="dk1"/>
                          </a:solidFill>
                          <a:latin typeface="Times New Roman" pitchFamily="18" charset="0"/>
                          <a:ea typeface="+mn-ea"/>
                          <a:cs typeface="Times New Roman" pitchFamily="18" charset="0"/>
                        </a:rPr>
                        <a:t>Налоговая база уменьшается на необлагаемую налогом сумму в размере 20 000 (двадцать тысяч) рублей на одного налогоплательщика в отношении одного земельного участка (по выбору налогоплательщика) из состава земель населенного пункта, предоставленного для ведения личного подсобного хозяйства, садоводства, огородничества, дачного строительства или жилищного строительства (в том числе индивидуального), находящегося в собственности, постоянном (бессрочном) пользовании или в пожизненном наследуемом владении физического лица, достигшего пенсионного возраста.;</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900" kern="1200" baseline="0" dirty="0" smtClean="0">
                          <a:solidFill>
                            <a:schemeClr val="dk1"/>
                          </a:solidFill>
                          <a:latin typeface="Times New Roman" pitchFamily="18" charset="0"/>
                          <a:ea typeface="+mn-ea"/>
                          <a:cs typeface="Times New Roman" pitchFamily="18" charset="0"/>
                        </a:rPr>
                        <a:t>Ветераны и инвалиды Великой Отечественной войны, участники Великой Отечественной войны, а также граждане, на которых законодательством распространены социальные гарантии и льготы участников Великой Отечественной Войны (узники, репрессированные) -  в размере 100%;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900" kern="1200" baseline="0" dirty="0" smtClean="0">
                          <a:solidFill>
                            <a:schemeClr val="dk1"/>
                          </a:solidFill>
                          <a:latin typeface="Times New Roman" pitchFamily="18" charset="0"/>
                          <a:ea typeface="+mn-ea"/>
                          <a:cs typeface="Times New Roman" pitchFamily="18" charset="0"/>
                        </a:rPr>
                        <a:t>Герои Советского Союза, Героев Российской Федерации, полных кавалеров ордена Славы – в размере 100%;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900" b="0" kern="1200" dirty="0" smtClean="0">
                          <a:solidFill>
                            <a:schemeClr val="dk1"/>
                          </a:solidFill>
                          <a:latin typeface="Times New Roman" pitchFamily="18" charset="0"/>
                          <a:ea typeface="+mn-ea"/>
                          <a:cs typeface="Times New Roman" pitchFamily="18" charset="0"/>
                        </a:rPr>
                        <a:t>Налогоплательщики - физические лица, являющиеся почетными жителями Лотошинского района, городского поселения Лотошино Лотошинского района, сельского поселения Микулинское Лотошинского района, городского округа Лотошино, чьи земельные участки расположены на территории городского округа Лотошино (для сумм налога, исчисленных в отношении земельных участков в составе земель населенного пункта, предоставленных для личного подсобного хозяйства, индивидуального жилищного строительства, садоводства, огородничества или животноводства, а также для хранения автотранспорта)</a:t>
                      </a:r>
                      <a:r>
                        <a:rPr kumimoji="0" lang="ru-RU" sz="900" b="0" kern="1200" baseline="0" dirty="0" smtClean="0">
                          <a:solidFill>
                            <a:schemeClr val="dk1"/>
                          </a:solidFill>
                          <a:latin typeface="Times New Roman" pitchFamily="18" charset="0"/>
                          <a:ea typeface="+mn-ea"/>
                          <a:cs typeface="Times New Roman" pitchFamily="18" charset="0"/>
                        </a:rPr>
                        <a:t> – в размере 100%;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900" b="0" kern="1200" dirty="0" smtClean="0">
                          <a:solidFill>
                            <a:schemeClr val="dk1"/>
                          </a:solidFill>
                          <a:latin typeface="Times New Roman" pitchFamily="18" charset="0"/>
                          <a:ea typeface="+mn-ea"/>
                          <a:cs typeface="Times New Roman" pitchFamily="18" charset="0"/>
                        </a:rPr>
                        <a:t>Многодетные семьи и семьи (усыновители, опекуны), воспитывающие детей-инвалидов – в размере 100%;</a:t>
                      </a:r>
                    </a:p>
                    <a:p>
                      <a:pPr marL="0" marR="0" indent="0" algn="just" defTabSz="457200" rtl="0" eaLnBrk="1" fontAlgn="auto" latinLnBrk="0" hangingPunct="1">
                        <a:lnSpc>
                          <a:spcPct val="100000"/>
                        </a:lnSpc>
                        <a:spcBef>
                          <a:spcPts val="0"/>
                        </a:spcBef>
                        <a:spcAft>
                          <a:spcPts val="0"/>
                        </a:spcAft>
                        <a:buClrTx/>
                        <a:buSzTx/>
                        <a:buFontTx/>
                        <a:buChar char="-"/>
                        <a:tabLst/>
                        <a:defRPr/>
                      </a:pPr>
                      <a:r>
                        <a:rPr kumimoji="0" lang="ru-RU" sz="900" b="0" kern="1200" dirty="0" smtClean="0">
                          <a:solidFill>
                            <a:schemeClr val="dk1"/>
                          </a:solidFill>
                          <a:latin typeface="Times New Roman" pitchFamily="18" charset="0"/>
                          <a:ea typeface="+mn-ea"/>
                          <a:cs typeface="Times New Roman" pitchFamily="18" charset="0"/>
                        </a:rPr>
                        <a:t>Гражданам 1924-1945 года рождения, (Дети войны) – в размере 100%.</a:t>
                      </a:r>
                      <a:endParaRPr kumimoji="0" lang="ru-RU" sz="900" kern="1200" baseline="0" dirty="0" smtClean="0">
                        <a:solidFill>
                          <a:schemeClr val="dk1"/>
                        </a:solidFill>
                        <a:latin typeface="Times New Roman" pitchFamily="18" charset="0"/>
                        <a:ea typeface="+mn-ea"/>
                        <a:cs typeface="Times New Roman" pitchFamily="18" charset="0"/>
                      </a:endParaRPr>
                    </a:p>
                  </a:txBody>
                  <a:tcPr marL="91441" marR="91441" marT="45704" marB="45704">
                    <a:solidFill>
                      <a:schemeClr val="accent4">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900" kern="1200" dirty="0" smtClean="0">
                          <a:solidFill>
                            <a:schemeClr val="dk1"/>
                          </a:solidFill>
                          <a:latin typeface="Times New Roman" pitchFamily="18" charset="0"/>
                          <a:ea typeface="+mn-ea"/>
                          <a:cs typeface="Times New Roman" pitchFamily="18" charset="0"/>
                        </a:rPr>
                        <a:t>Решение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a:t>
                      </a:r>
                      <a:r>
                        <a:rPr lang="ru-RU" sz="900" kern="1200" baseline="0" dirty="0" smtClean="0">
                          <a:solidFill>
                            <a:schemeClr val="dk1"/>
                          </a:solidFill>
                          <a:latin typeface="Times New Roman" pitchFamily="18" charset="0"/>
                          <a:ea typeface="+mn-ea"/>
                          <a:cs typeface="Times New Roman" pitchFamily="18" charset="0"/>
                        </a:rPr>
                        <a:t>(с изменениями </a:t>
                      </a:r>
                      <a:r>
                        <a:rPr lang="ru-RU" sz="900" kern="1200" baseline="0" dirty="0" smtClean="0">
                          <a:solidFill>
                            <a:schemeClr val="tx1"/>
                          </a:solidFill>
                          <a:latin typeface="Times New Roman" pitchFamily="18" charset="0"/>
                          <a:ea typeface="+mn-ea"/>
                          <a:cs typeface="Times New Roman" pitchFamily="18" charset="0"/>
                        </a:rPr>
                        <a:t>от  27.08.2020 N 145/13 )   </a:t>
                      </a:r>
                      <a:endParaRPr lang="ru-RU" sz="900" b="1" baseline="0" dirty="0" smtClean="0">
                        <a:solidFill>
                          <a:schemeClr val="tx1"/>
                        </a:solidFill>
                        <a:latin typeface="Times New Roman" pitchFamily="18" charset="0"/>
                        <a:cs typeface="Times New Roman" pitchFamily="18" charset="0"/>
                      </a:endParaRPr>
                    </a:p>
                  </a:txBody>
                  <a:tcPr marL="91441" marR="91441" marT="45704" marB="45704">
                    <a:solidFill>
                      <a:schemeClr val="accent4">
                        <a:lumMod val="20000"/>
                        <a:lumOff val="80000"/>
                      </a:schemeClr>
                    </a:solidFill>
                  </a:tcPr>
                </a:tc>
              </a:tr>
            </a:tbl>
          </a:graphicData>
        </a:graphic>
      </p:graphicFrame>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764704"/>
            <a:ext cx="8362950" cy="647799"/>
          </a:xfrm>
        </p:spPr>
        <p:txBody>
          <a:bodyPr rtlCol="0">
            <a:normAutofit fontScale="90000"/>
          </a:bodyPr>
          <a:lstStyle/>
          <a:p>
            <a:pPr algn="ctr" eaLnBrk="1" fontAlgn="auto" hangingPunct="1">
              <a:spcAft>
                <a:spcPts val="0"/>
              </a:spcAft>
              <a:defRPr/>
            </a:pPr>
            <a:r>
              <a:rPr lang="ru-RU" sz="2400" b="1" dirty="0" smtClean="0">
                <a:solidFill>
                  <a:srgbClr val="FF0000"/>
                </a:solidFill>
                <a:latin typeface="+mn-lt"/>
              </a:rPr>
              <a:t>Информация о налоговых льготах и ставках налогов на территории городского округа Лотошино</a:t>
            </a:r>
          </a:p>
        </p:txBody>
      </p:sp>
      <p:graphicFrame>
        <p:nvGraphicFramePr>
          <p:cNvPr id="6" name="Таблица 5"/>
          <p:cNvGraphicFramePr>
            <a:graphicFrameLocks noGrp="1"/>
          </p:cNvGraphicFramePr>
          <p:nvPr/>
        </p:nvGraphicFramePr>
        <p:xfrm>
          <a:off x="107504" y="1700808"/>
          <a:ext cx="8712967" cy="5029032"/>
        </p:xfrm>
        <a:graphic>
          <a:graphicData uri="http://schemas.openxmlformats.org/drawingml/2006/table">
            <a:tbl>
              <a:tblPr firstRow="1" bandRow="1">
                <a:tableStyleId>{5C22544A-7EE6-4342-B048-85BDC9FD1C3A}</a:tableStyleId>
              </a:tblPr>
              <a:tblGrid>
                <a:gridCol w="1345905"/>
                <a:gridCol w="5206823"/>
                <a:gridCol w="2160239"/>
              </a:tblGrid>
              <a:tr h="216024">
                <a:tc>
                  <a:txBody>
                    <a:bodyPr/>
                    <a:lstStyle/>
                    <a:p>
                      <a:pPr algn="ctr"/>
                      <a:r>
                        <a:rPr lang="ru-RU" sz="1000" b="1" baseline="0" dirty="0" smtClean="0">
                          <a:solidFill>
                            <a:srgbClr val="000000"/>
                          </a:solidFill>
                          <a:latin typeface="Times New Roman"/>
                        </a:rPr>
                        <a:t>Ставка налога	</a:t>
                      </a:r>
                    </a:p>
                  </a:txBody>
                  <a:tcPr marL="91441" marR="91441" marT="45704" marB="45704">
                    <a:solidFill>
                      <a:schemeClr val="accent4">
                        <a:lumMod val="60000"/>
                        <a:lumOff val="40000"/>
                      </a:schemeClr>
                    </a:solidFill>
                  </a:tcPr>
                </a:tc>
                <a:tc>
                  <a:txBody>
                    <a:bodyPr/>
                    <a:lstStyle/>
                    <a:p>
                      <a:pPr algn="ctr"/>
                      <a:r>
                        <a:rPr lang="ru-RU" sz="1000" b="1" baseline="0" dirty="0" smtClean="0">
                          <a:solidFill>
                            <a:srgbClr val="000000"/>
                          </a:solidFill>
                          <a:latin typeface="Times New Roman"/>
                        </a:rPr>
                        <a:t>Налоговые льготы</a:t>
                      </a:r>
                    </a:p>
                  </a:txBody>
                  <a:tcPr marL="91441" marR="91441" marT="45704" marB="45704">
                    <a:solidFill>
                      <a:schemeClr val="accent4">
                        <a:lumMod val="60000"/>
                        <a:lumOff val="40000"/>
                      </a:schemeClr>
                    </a:solidFill>
                  </a:tcPr>
                </a:tc>
                <a:tc>
                  <a:txBody>
                    <a:bodyPr/>
                    <a:lstStyle/>
                    <a:p>
                      <a:pPr algn="ctr"/>
                      <a:r>
                        <a:rPr lang="ru-RU" sz="1000" b="1" baseline="0" dirty="0" smtClean="0">
                          <a:solidFill>
                            <a:srgbClr val="000000"/>
                          </a:solidFill>
                          <a:latin typeface="Times New Roman"/>
                        </a:rPr>
                        <a:t>Нормативный правовой документ</a:t>
                      </a:r>
                    </a:p>
                  </a:txBody>
                  <a:tcPr marL="91441" marR="91441" marT="45704" marB="45704">
                    <a:solidFill>
                      <a:schemeClr val="accent4">
                        <a:lumMod val="60000"/>
                        <a:lumOff val="40000"/>
                      </a:schemeClr>
                    </a:solidFill>
                  </a:tcPr>
                </a:tc>
              </a:tr>
              <a:tr h="243804">
                <a:tc>
                  <a:txBody>
                    <a:bodyPr/>
                    <a:lstStyle/>
                    <a:p>
                      <a:endParaRPr lang="ru-RU" sz="900" b="1" baseline="0" dirty="0" smtClean="0">
                        <a:solidFill>
                          <a:srgbClr val="000000"/>
                        </a:solidFill>
                        <a:latin typeface="Times New Roman" pitchFamily="18" charset="0"/>
                        <a:cs typeface="Times New Roman" pitchFamily="18" charset="0"/>
                      </a:endParaRPr>
                    </a:p>
                  </a:txBody>
                  <a:tcPr marL="91441" marR="91441" marT="45704" marB="45704">
                    <a:solidFill>
                      <a:schemeClr val="accent4">
                        <a:lumMod val="40000"/>
                        <a:lumOff val="60000"/>
                      </a:schemeClr>
                    </a:solidFill>
                  </a:tcPr>
                </a:tc>
                <a:tc>
                  <a:txBody>
                    <a:bodyPr/>
                    <a:lstStyle/>
                    <a:p>
                      <a:pPr algn="ctr"/>
                      <a:r>
                        <a:rPr lang="ru-RU" sz="900" b="1" baseline="0" dirty="0" smtClean="0">
                          <a:solidFill>
                            <a:srgbClr val="000000"/>
                          </a:solidFill>
                          <a:latin typeface="Times New Roman" pitchFamily="18" charset="0"/>
                          <a:cs typeface="Times New Roman" pitchFamily="18" charset="0"/>
                        </a:rPr>
                        <a:t>Земельный налог с юридических лиц</a:t>
                      </a:r>
                    </a:p>
                  </a:txBody>
                  <a:tcPr marL="91441" marR="91441" marT="45704" marB="45704">
                    <a:solidFill>
                      <a:schemeClr val="accent4">
                        <a:lumMod val="40000"/>
                        <a:lumOff val="60000"/>
                      </a:schemeClr>
                    </a:solidFill>
                  </a:tcPr>
                </a:tc>
                <a:tc>
                  <a:txBody>
                    <a:bodyPr/>
                    <a:lstStyle/>
                    <a:p>
                      <a:endParaRPr lang="ru-RU" sz="900" b="1" baseline="0" dirty="0" smtClean="0">
                        <a:solidFill>
                          <a:srgbClr val="000000"/>
                        </a:solidFill>
                        <a:latin typeface="Times New Roman" pitchFamily="18" charset="0"/>
                        <a:cs typeface="Times New Roman" pitchFamily="18" charset="0"/>
                      </a:endParaRPr>
                    </a:p>
                  </a:txBody>
                  <a:tcPr marL="91441" marR="91441" marT="45704" marB="45704">
                    <a:solidFill>
                      <a:schemeClr val="accent4">
                        <a:lumMod val="40000"/>
                        <a:lumOff val="60000"/>
                      </a:schemeClr>
                    </a:solidFill>
                  </a:tcPr>
                </a:tc>
              </a:tr>
              <a:tr h="24380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900" kern="1200" baseline="0" dirty="0" smtClean="0">
                          <a:solidFill>
                            <a:schemeClr val="dk1"/>
                          </a:solidFill>
                          <a:latin typeface="Times New Roman" pitchFamily="18" charset="0"/>
                          <a:ea typeface="+mn-ea"/>
                          <a:cs typeface="Times New Roman" pitchFamily="18" charset="0"/>
                        </a:rPr>
                        <a:t>В размерах от 0,3 процента до 1,5 процентов от кадастровой стоимости земельного участка в зависимости от категории земель и вида разрешенного использования	</a:t>
                      </a:r>
                      <a:endParaRPr lang="ru-RU" sz="900" b="1" baseline="0" dirty="0" smtClean="0">
                        <a:solidFill>
                          <a:srgbClr val="000000"/>
                        </a:solidFill>
                        <a:latin typeface="Times New Roman" pitchFamily="18" charset="0"/>
                        <a:cs typeface="Times New Roman" pitchFamily="18" charset="0"/>
                      </a:endParaRPr>
                    </a:p>
                  </a:txBody>
                  <a:tcPr marL="91441" marR="91441" marT="45704" marB="45704">
                    <a:solidFill>
                      <a:schemeClr val="accent4">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900" kern="1200" baseline="0" dirty="0" smtClean="0">
                          <a:solidFill>
                            <a:schemeClr val="dk1"/>
                          </a:solidFill>
                          <a:latin typeface="Times New Roman" pitchFamily="18" charset="0"/>
                          <a:ea typeface="+mn-ea"/>
                          <a:cs typeface="Times New Roman" pitchFamily="18" charset="0"/>
                        </a:rPr>
                        <a:t>Действуют льготы, установленные статьей 395 Налогового кодекса Российской Федерации, а также льготы, установленные </a:t>
                      </a:r>
                      <a:r>
                        <a:rPr lang="ru-RU" sz="900" kern="1200" dirty="0" smtClean="0">
                          <a:solidFill>
                            <a:schemeClr val="dk1"/>
                          </a:solidFill>
                          <a:latin typeface="Times New Roman" pitchFamily="18" charset="0"/>
                          <a:ea typeface="+mn-ea"/>
                          <a:cs typeface="Times New Roman" pitchFamily="18" charset="0"/>
                        </a:rPr>
                        <a:t>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a:t>
                      </a:r>
                      <a:r>
                        <a:rPr lang="ru-RU" sz="900" kern="1200" baseline="0" dirty="0" smtClean="0">
                          <a:solidFill>
                            <a:schemeClr val="dk1"/>
                          </a:solidFill>
                          <a:latin typeface="Times New Roman" pitchFamily="18" charset="0"/>
                          <a:ea typeface="+mn-ea"/>
                          <a:cs typeface="Times New Roman" pitchFamily="18" charset="0"/>
                        </a:rPr>
                        <a:t>(с изменениями):</a:t>
                      </a:r>
                    </a:p>
                    <a:p>
                      <a:pPr marL="0" marR="0" indent="0" algn="l" defTabSz="457200" rtl="0" eaLnBrk="1" fontAlgn="auto" latinLnBrk="0" hangingPunct="1">
                        <a:lnSpc>
                          <a:spcPct val="100000"/>
                        </a:lnSpc>
                        <a:spcBef>
                          <a:spcPts val="0"/>
                        </a:spcBef>
                        <a:spcAft>
                          <a:spcPts val="0"/>
                        </a:spcAft>
                        <a:buClrTx/>
                        <a:buSzTx/>
                        <a:buFontTx/>
                        <a:buNone/>
                        <a:tabLst/>
                        <a:defRPr/>
                      </a:pPr>
                      <a:r>
                        <a:rPr lang="ru-RU" sz="900" b="1" kern="1200" baseline="0" dirty="0" smtClean="0">
                          <a:solidFill>
                            <a:schemeClr val="dk1"/>
                          </a:solidFill>
                          <a:latin typeface="Times New Roman" pitchFamily="18" charset="0"/>
                          <a:ea typeface="+mn-ea"/>
                          <a:cs typeface="Times New Roman" pitchFamily="18" charset="0"/>
                        </a:rPr>
                        <a:t>-</a:t>
                      </a:r>
                      <a:r>
                        <a:rPr kumimoji="0" lang="ru-RU" sz="900" b="0" kern="1200" dirty="0" smtClean="0">
                          <a:solidFill>
                            <a:schemeClr val="dk1"/>
                          </a:solidFill>
                          <a:latin typeface="Times New Roman" pitchFamily="18" charset="0"/>
                          <a:ea typeface="+mn-ea"/>
                          <a:cs typeface="Times New Roman" pitchFamily="18" charset="0"/>
                        </a:rPr>
                        <a:t>Органы местного самоуправления в отношении земельных участков, используемых ими для непосредственного выполнения возложенных на них функций – в размере 100%;</a:t>
                      </a:r>
                    </a:p>
                    <a:p>
                      <a:pPr marL="0" marR="0" indent="0" algn="l" defTabSz="457200" rtl="0" eaLnBrk="1" fontAlgn="auto" latinLnBrk="0" hangingPunct="1">
                        <a:lnSpc>
                          <a:spcPct val="100000"/>
                        </a:lnSpc>
                        <a:spcBef>
                          <a:spcPts val="0"/>
                        </a:spcBef>
                        <a:spcAft>
                          <a:spcPts val="0"/>
                        </a:spcAft>
                        <a:buClrTx/>
                        <a:buSzTx/>
                        <a:buFontTx/>
                        <a:buChar char="-"/>
                        <a:tabLst/>
                        <a:defRPr/>
                      </a:pPr>
                      <a:r>
                        <a:rPr kumimoji="0" lang="ru-RU" sz="900" b="0" kern="1200" dirty="0" smtClean="0">
                          <a:solidFill>
                            <a:schemeClr val="dk1"/>
                          </a:solidFill>
                          <a:latin typeface="Times New Roman" pitchFamily="18" charset="0"/>
                          <a:ea typeface="+mn-ea"/>
                          <a:cs typeface="Times New Roman" pitchFamily="18" charset="0"/>
                        </a:rPr>
                        <a:t>Держатель реестра объектов муниципальной собственности городского округа Лотошино в отношении земельных участков, находящихся в муниципальной казне городского округа Лотошино  - в размере 100%;</a:t>
                      </a:r>
                    </a:p>
                    <a:p>
                      <a:pPr marL="0" marR="0" indent="0" algn="l" defTabSz="457200" rtl="0" eaLnBrk="1" fontAlgn="auto" latinLnBrk="0" hangingPunct="1">
                        <a:lnSpc>
                          <a:spcPct val="100000"/>
                        </a:lnSpc>
                        <a:spcBef>
                          <a:spcPts val="0"/>
                        </a:spcBef>
                        <a:spcAft>
                          <a:spcPts val="0"/>
                        </a:spcAft>
                        <a:buClrTx/>
                        <a:buSzTx/>
                        <a:buFontTx/>
                        <a:buChar char="-"/>
                        <a:tabLst/>
                        <a:defRPr/>
                      </a:pPr>
                      <a:r>
                        <a:rPr kumimoji="0" lang="ru-RU" sz="900" b="0" kern="1200" dirty="0" smtClean="0">
                          <a:solidFill>
                            <a:schemeClr val="dk1"/>
                          </a:solidFill>
                          <a:latin typeface="Times New Roman" pitchFamily="18" charset="0"/>
                          <a:ea typeface="+mn-ea"/>
                          <a:cs typeface="Times New Roman" pitchFamily="18" charset="0"/>
                        </a:rPr>
                        <a:t> Некоммерческие организации, проводящим мероприятия по охране и воспроизводству охотничьей фауны и рыбных запасов в угодьях, налоговую льготу по уплате земельного налога за земельные участки, на которых расположены объекты недвижимости, используемые в указанных целях</a:t>
                      </a:r>
                      <a:r>
                        <a:rPr kumimoji="0" lang="ru-RU" sz="900" b="0" kern="1200" baseline="0" dirty="0" smtClean="0">
                          <a:solidFill>
                            <a:schemeClr val="dk1"/>
                          </a:solidFill>
                          <a:latin typeface="Times New Roman" pitchFamily="18" charset="0"/>
                          <a:ea typeface="+mn-ea"/>
                          <a:cs typeface="Times New Roman" pitchFamily="18" charset="0"/>
                        </a:rPr>
                        <a:t> – в размере 100%;</a:t>
                      </a:r>
                    </a:p>
                    <a:p>
                      <a:pPr marL="0" marR="0" indent="0" algn="l" defTabSz="457200" rtl="0" eaLnBrk="1" fontAlgn="auto" latinLnBrk="0" hangingPunct="1">
                        <a:lnSpc>
                          <a:spcPct val="100000"/>
                        </a:lnSpc>
                        <a:spcBef>
                          <a:spcPts val="0"/>
                        </a:spcBef>
                        <a:spcAft>
                          <a:spcPts val="0"/>
                        </a:spcAft>
                        <a:buClrTx/>
                        <a:buSzTx/>
                        <a:buFontTx/>
                        <a:buChar char="-"/>
                        <a:tabLst/>
                        <a:defRPr/>
                      </a:pPr>
                      <a:r>
                        <a:rPr kumimoji="0" lang="ru-RU" sz="900" b="0" kern="1200" dirty="0" smtClean="0">
                          <a:solidFill>
                            <a:schemeClr val="dk1"/>
                          </a:solidFill>
                          <a:latin typeface="Times New Roman" pitchFamily="18" charset="0"/>
                          <a:ea typeface="+mn-ea"/>
                          <a:cs typeface="Times New Roman" pitchFamily="18" charset="0"/>
                        </a:rPr>
                        <a:t>Инвесторы, осуществившим капитальные вложения в объекты основных средств, в виде освобождения от уплаты земельного налога, в отношении земельного участка на котором расположен объект основных средств стоимостью не менее пятидесяти миллионов рублей, который впервые введен в эксплуатацию и принят на бухгалтерский учет  - в размере 100%.</a:t>
                      </a:r>
                      <a:endParaRPr lang="ru-RU" sz="900" b="1" baseline="0" dirty="0" smtClean="0">
                        <a:solidFill>
                          <a:srgbClr val="000000"/>
                        </a:solidFill>
                        <a:latin typeface="Times New Roman" pitchFamily="18" charset="0"/>
                        <a:cs typeface="Times New Roman" pitchFamily="18" charset="0"/>
                      </a:endParaRPr>
                    </a:p>
                  </a:txBody>
                  <a:tcPr marL="91441" marR="91441" marT="45704" marB="45704">
                    <a:solidFill>
                      <a:schemeClr val="accent4">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900" kern="1200" dirty="0" smtClean="0">
                          <a:solidFill>
                            <a:schemeClr val="dk1"/>
                          </a:solidFill>
                          <a:latin typeface="Times New Roman" pitchFamily="18" charset="0"/>
                          <a:ea typeface="+mn-ea"/>
                          <a:cs typeface="Times New Roman" pitchFamily="18" charset="0"/>
                        </a:rPr>
                        <a:t>Решение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a:t>
                      </a:r>
                      <a:r>
                        <a:rPr lang="ru-RU" sz="900" kern="1200" baseline="0" dirty="0" smtClean="0">
                          <a:solidFill>
                            <a:schemeClr val="dk1"/>
                          </a:solidFill>
                          <a:latin typeface="Times New Roman" pitchFamily="18" charset="0"/>
                          <a:ea typeface="+mn-ea"/>
                          <a:cs typeface="Times New Roman" pitchFamily="18" charset="0"/>
                        </a:rPr>
                        <a:t>(с изменениями </a:t>
                      </a:r>
                      <a:r>
                        <a:rPr lang="ru-RU" sz="900" kern="1200" baseline="0" dirty="0" smtClean="0">
                          <a:solidFill>
                            <a:schemeClr val="tx1"/>
                          </a:solidFill>
                          <a:latin typeface="Times New Roman" pitchFamily="18" charset="0"/>
                          <a:ea typeface="+mn-ea"/>
                          <a:cs typeface="Times New Roman" pitchFamily="18" charset="0"/>
                        </a:rPr>
                        <a:t>от  04.06.2020 </a:t>
                      </a:r>
                      <a:r>
                        <a:rPr lang="en-US" sz="900" kern="1200" baseline="0" dirty="0" smtClean="0">
                          <a:solidFill>
                            <a:schemeClr val="tx1"/>
                          </a:solidFill>
                          <a:latin typeface="Times New Roman" pitchFamily="18" charset="0"/>
                          <a:ea typeface="+mn-ea"/>
                          <a:cs typeface="Times New Roman" pitchFamily="18" charset="0"/>
                        </a:rPr>
                        <a:t>N</a:t>
                      </a:r>
                      <a:r>
                        <a:rPr lang="ru-RU" sz="900" kern="1200" baseline="0" dirty="0" smtClean="0">
                          <a:solidFill>
                            <a:schemeClr val="tx1"/>
                          </a:solidFill>
                          <a:latin typeface="Times New Roman" pitchFamily="18" charset="0"/>
                          <a:ea typeface="+mn-ea"/>
                          <a:cs typeface="Times New Roman" pitchFamily="18" charset="0"/>
                        </a:rPr>
                        <a:t>123/11 (применяется к правоотношениям, возникшим с 01 марта 2020 года и действует до 31 декабря 2020 года);  от 27.08.2020 N 145/13; от 27.08.2020 </a:t>
                      </a:r>
                      <a:r>
                        <a:rPr lang="en-US" sz="900" kern="1200" baseline="0" dirty="0" smtClean="0">
                          <a:solidFill>
                            <a:schemeClr val="tx1"/>
                          </a:solidFill>
                          <a:latin typeface="Times New Roman" pitchFamily="18" charset="0"/>
                          <a:ea typeface="+mn-ea"/>
                          <a:cs typeface="Times New Roman" pitchFamily="18" charset="0"/>
                        </a:rPr>
                        <a:t>N</a:t>
                      </a:r>
                      <a:r>
                        <a:rPr lang="ru-RU" sz="900" kern="1200" baseline="0" dirty="0" smtClean="0">
                          <a:solidFill>
                            <a:schemeClr val="tx1"/>
                          </a:solidFill>
                          <a:latin typeface="Times New Roman" pitchFamily="18" charset="0"/>
                          <a:ea typeface="+mn-ea"/>
                          <a:cs typeface="Times New Roman" pitchFamily="18" charset="0"/>
                        </a:rPr>
                        <a:t>153/13 применяется к правоотношениям, возникшим с 01 января 2020 года), от 29.04.2021 №243/23 (применяется к правоотношениям, возникшим с 01 января 2021 года ) </a:t>
                      </a:r>
                      <a:endParaRPr lang="ru-RU" sz="900" b="1" baseline="0" dirty="0" smtClean="0">
                        <a:solidFill>
                          <a:schemeClr val="tx1"/>
                        </a:solidFill>
                        <a:latin typeface="Times New Roman" pitchFamily="18" charset="0"/>
                        <a:cs typeface="Times New Roman" pitchFamily="18" charset="0"/>
                      </a:endParaRPr>
                    </a:p>
                  </a:txBody>
                  <a:tcPr marL="91441" marR="91441" marT="45704" marB="45704">
                    <a:solidFill>
                      <a:schemeClr val="accent4">
                        <a:lumMod val="20000"/>
                        <a:lumOff val="80000"/>
                      </a:schemeClr>
                    </a:solidFill>
                  </a:tcPr>
                </a:tc>
              </a:tr>
              <a:tr h="243804">
                <a:tc>
                  <a:txBody>
                    <a:bodyPr/>
                    <a:lstStyle/>
                    <a:p>
                      <a:endParaRPr lang="ru-RU" sz="900" b="1" baseline="0" dirty="0" smtClean="0">
                        <a:solidFill>
                          <a:srgbClr val="000000"/>
                        </a:solidFill>
                        <a:latin typeface="Times New Roman" pitchFamily="18" charset="0"/>
                        <a:cs typeface="Times New Roman" pitchFamily="18" charset="0"/>
                      </a:endParaRPr>
                    </a:p>
                  </a:txBody>
                  <a:tcPr marL="91441" marR="91441" marT="45704" marB="45704">
                    <a:solidFill>
                      <a:schemeClr val="accent4">
                        <a:lumMod val="40000"/>
                        <a:lumOff val="60000"/>
                      </a:schemeClr>
                    </a:solidFill>
                  </a:tcPr>
                </a:tc>
                <a:tc>
                  <a:txBody>
                    <a:bodyPr/>
                    <a:lstStyle/>
                    <a:p>
                      <a:pPr algn="ctr"/>
                      <a:r>
                        <a:rPr lang="ru-RU" sz="900" b="1" baseline="0" dirty="0" smtClean="0">
                          <a:solidFill>
                            <a:srgbClr val="000000"/>
                          </a:solidFill>
                          <a:latin typeface="Times New Roman" pitchFamily="18" charset="0"/>
                          <a:cs typeface="Times New Roman" pitchFamily="18" charset="0"/>
                        </a:rPr>
                        <a:t>Налог на имущество с физических лиц</a:t>
                      </a:r>
                    </a:p>
                  </a:txBody>
                  <a:tcPr marL="91441" marR="91441" marT="45704" marB="45704">
                    <a:solidFill>
                      <a:schemeClr val="accent4">
                        <a:lumMod val="40000"/>
                        <a:lumOff val="60000"/>
                      </a:schemeClr>
                    </a:solidFill>
                  </a:tcPr>
                </a:tc>
                <a:tc>
                  <a:txBody>
                    <a:bodyPr/>
                    <a:lstStyle/>
                    <a:p>
                      <a:endParaRPr lang="ru-RU" sz="900" b="1" baseline="0" dirty="0" smtClean="0">
                        <a:solidFill>
                          <a:srgbClr val="000000"/>
                        </a:solidFill>
                        <a:latin typeface="Times New Roman" pitchFamily="18" charset="0"/>
                        <a:cs typeface="Times New Roman" pitchFamily="18" charset="0"/>
                      </a:endParaRPr>
                    </a:p>
                  </a:txBody>
                  <a:tcPr marL="91441" marR="91441" marT="45704" marB="45704">
                    <a:solidFill>
                      <a:schemeClr val="accent4">
                        <a:lumMod val="40000"/>
                        <a:lumOff val="60000"/>
                      </a:schemeClr>
                    </a:solidFill>
                  </a:tcPr>
                </a:tc>
              </a:tr>
              <a:tr h="131056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900" kern="1200" baseline="0" dirty="0" smtClean="0">
                          <a:solidFill>
                            <a:schemeClr val="dk1"/>
                          </a:solidFill>
                          <a:latin typeface="Times New Roman" pitchFamily="18" charset="0"/>
                          <a:ea typeface="+mn-ea"/>
                          <a:cs typeface="Times New Roman" pitchFamily="18" charset="0"/>
                        </a:rPr>
                        <a:t>В размерах от 0,2 процента до 2,0 процентов от кадастровой стоимости объекта в зависимости от вида имущества	</a:t>
                      </a:r>
                    </a:p>
                    <a:p>
                      <a:endParaRPr lang="ru-RU" sz="900" b="1" baseline="0" dirty="0" smtClean="0">
                        <a:solidFill>
                          <a:srgbClr val="000000"/>
                        </a:solidFill>
                        <a:latin typeface="Times New Roman" pitchFamily="18" charset="0"/>
                        <a:cs typeface="Times New Roman" pitchFamily="18" charset="0"/>
                      </a:endParaRPr>
                    </a:p>
                  </a:txBody>
                  <a:tcPr marL="91441" marR="91441" marT="45704" marB="45704">
                    <a:solidFill>
                      <a:schemeClr val="accent4">
                        <a:lumMod val="20000"/>
                        <a:lumOff val="80000"/>
                      </a:schemeClr>
                    </a:solidFill>
                  </a:tcPr>
                </a:tc>
                <a:tc>
                  <a:txBody>
                    <a:bodyPr/>
                    <a:lstStyle/>
                    <a:p>
                      <a:r>
                        <a:rPr lang="ru-RU" sz="900" kern="1200" baseline="0" dirty="0" smtClean="0">
                          <a:solidFill>
                            <a:schemeClr val="dk1"/>
                          </a:solidFill>
                          <a:latin typeface="Times New Roman" pitchFamily="18" charset="0"/>
                          <a:ea typeface="+mn-ea"/>
                          <a:cs typeface="Times New Roman" pitchFamily="18" charset="0"/>
                        </a:rPr>
                        <a:t>Действуют льготы, установленные статьей 407 Налогового кодекса Российской Федерации, а также льготы, установленные Решением Совета депутатов от 02.12.2019 N 59/6 «О </a:t>
                      </a:r>
                      <a:r>
                        <a:rPr lang="ru-RU" sz="900" kern="1200" dirty="0" smtClean="0">
                          <a:solidFill>
                            <a:schemeClr val="dk1"/>
                          </a:solidFill>
                          <a:latin typeface="Times New Roman" pitchFamily="18" charset="0"/>
                          <a:ea typeface="+mn-ea"/>
                          <a:cs typeface="Times New Roman" pitchFamily="18" charset="0"/>
                        </a:rPr>
                        <a:t>Положении о налоге на имущество физических лиц и ставок налога на имущество физических лиц на территории городского округа Лотошино</a:t>
                      </a:r>
                      <a:r>
                        <a:rPr lang="ru-RU" sz="900" kern="1200" baseline="0" dirty="0" smtClean="0">
                          <a:solidFill>
                            <a:schemeClr val="dk1"/>
                          </a:solidFill>
                          <a:latin typeface="Times New Roman" pitchFamily="18" charset="0"/>
                          <a:ea typeface="+mn-ea"/>
                          <a:cs typeface="Times New Roman" pitchFamily="18" charset="0"/>
                        </a:rPr>
                        <a:t>» (с изменениями):</a:t>
                      </a:r>
                    </a:p>
                    <a:p>
                      <a:pPr marL="0" marR="0" indent="0" algn="l" defTabSz="914400" rtl="0" eaLnBrk="1" fontAlgn="auto" latinLnBrk="0" hangingPunct="1">
                        <a:lnSpc>
                          <a:spcPct val="100000"/>
                        </a:lnSpc>
                        <a:spcBef>
                          <a:spcPts val="0"/>
                        </a:spcBef>
                        <a:spcAft>
                          <a:spcPts val="0"/>
                        </a:spcAft>
                        <a:buClrTx/>
                        <a:buSzTx/>
                        <a:buFontTx/>
                        <a:buNone/>
                        <a:tabLst/>
                        <a:defRPr/>
                      </a:pPr>
                      <a:r>
                        <a:rPr lang="ru-RU" sz="900" kern="1200" baseline="0" dirty="0" smtClean="0">
                          <a:solidFill>
                            <a:schemeClr val="dk1"/>
                          </a:solidFill>
                          <a:latin typeface="Times New Roman" pitchFamily="18" charset="0"/>
                          <a:ea typeface="+mn-ea"/>
                          <a:cs typeface="Times New Roman" pitchFamily="18" charset="0"/>
                        </a:rPr>
                        <a:t>-</a:t>
                      </a:r>
                      <a:r>
                        <a:rPr kumimoji="0" lang="ru-RU" sz="900" b="0" kern="1200" dirty="0" smtClean="0">
                          <a:solidFill>
                            <a:schemeClr val="dk1"/>
                          </a:solidFill>
                          <a:latin typeface="Times New Roman" pitchFamily="18" charset="0"/>
                          <a:ea typeface="+mn-ea"/>
                          <a:cs typeface="Times New Roman" pitchFamily="18" charset="0"/>
                        </a:rPr>
                        <a:t>Многодетные малоимущие семьи, имеющим трех и более несовершеннолетних детей, среднедушевой доход которых ниже величины прожиточного минимума, установленного в Московской области на душу населения  - в размере 100%;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ru-RU" sz="900" b="0" kern="1200" dirty="0" smtClean="0">
                          <a:solidFill>
                            <a:schemeClr val="dk1"/>
                          </a:solidFill>
                          <a:latin typeface="Times New Roman" pitchFamily="18" charset="0"/>
                          <a:ea typeface="+mn-ea"/>
                          <a:cs typeface="Times New Roman" pitchFamily="18" charset="0"/>
                        </a:rPr>
                        <a:t>- Физическим лицам, являющимися почетными жителями Лотошинского района, городского поселения Лотошино Лотошинского района, сельского поселения Микулинское Лотошинского района, городского округа Лотошино чьи объекты налогообложения жилого назначения расположены на территории городского округа Лотошино;</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ru-RU" sz="900" b="0" kern="1200" dirty="0" smtClean="0">
                        <a:solidFill>
                          <a:schemeClr val="dk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900" kern="1200" baseline="0" dirty="0" smtClean="0">
                        <a:solidFill>
                          <a:schemeClr val="dk1"/>
                        </a:solidFill>
                        <a:latin typeface="Times New Roman" pitchFamily="18" charset="0"/>
                        <a:ea typeface="+mn-ea"/>
                        <a:cs typeface="Times New Roman" pitchFamily="18" charset="0"/>
                      </a:endParaRPr>
                    </a:p>
                  </a:txBody>
                  <a:tcPr marL="91441" marR="91441" marT="45704" marB="45704">
                    <a:solidFill>
                      <a:schemeClr val="accent4">
                        <a:lumMod val="20000"/>
                        <a:lumOff val="80000"/>
                      </a:schemeClr>
                    </a:solidFill>
                  </a:tcPr>
                </a:tc>
                <a:tc>
                  <a:txBody>
                    <a:bodyPr/>
                    <a:lstStyle/>
                    <a:p>
                      <a:r>
                        <a:rPr lang="ru-RU" sz="900" kern="1200" baseline="0" dirty="0" smtClean="0">
                          <a:solidFill>
                            <a:schemeClr val="dk1"/>
                          </a:solidFill>
                          <a:latin typeface="Times New Roman" pitchFamily="18" charset="0"/>
                          <a:ea typeface="+mn-ea"/>
                          <a:cs typeface="Times New Roman" pitchFamily="18" charset="0"/>
                        </a:rPr>
                        <a:t>Решение Совета депутатов от 02.12.2019 N 59/6 "О </a:t>
                      </a:r>
                      <a:r>
                        <a:rPr lang="ru-RU" sz="900" kern="1200" dirty="0" smtClean="0">
                          <a:solidFill>
                            <a:schemeClr val="dk1"/>
                          </a:solidFill>
                          <a:latin typeface="Times New Roman" pitchFamily="18" charset="0"/>
                          <a:ea typeface="+mn-ea"/>
                          <a:cs typeface="Times New Roman" pitchFamily="18" charset="0"/>
                        </a:rPr>
                        <a:t>Положении о налоге на имущество физических лиц и ставок налога на имущество физических лиц на территории</a:t>
                      </a:r>
                    </a:p>
                    <a:p>
                      <a:r>
                        <a:rPr lang="ru-RU" sz="900" kern="1200" dirty="0" smtClean="0">
                          <a:solidFill>
                            <a:schemeClr val="dk1"/>
                          </a:solidFill>
                          <a:latin typeface="Times New Roman" pitchFamily="18" charset="0"/>
                          <a:ea typeface="+mn-ea"/>
                          <a:cs typeface="Times New Roman" pitchFamily="18" charset="0"/>
                        </a:rPr>
                        <a:t>городского округа Лотошино</a:t>
                      </a:r>
                      <a:r>
                        <a:rPr lang="ru-RU" sz="900" kern="1200" baseline="0" dirty="0" smtClean="0">
                          <a:solidFill>
                            <a:schemeClr val="dk1"/>
                          </a:solidFill>
                          <a:latin typeface="Times New Roman" pitchFamily="18" charset="0"/>
                          <a:ea typeface="+mn-ea"/>
                          <a:cs typeface="Times New Roman" pitchFamily="18" charset="0"/>
                        </a:rPr>
                        <a:t>" (с изменениями </a:t>
                      </a:r>
                      <a:r>
                        <a:rPr lang="ru-RU" sz="900" kern="1200" baseline="0" dirty="0" smtClean="0">
                          <a:solidFill>
                            <a:schemeClr val="tx1"/>
                          </a:solidFill>
                          <a:latin typeface="Times New Roman" pitchFamily="18" charset="0"/>
                          <a:ea typeface="+mn-ea"/>
                          <a:cs typeface="Times New Roman" pitchFamily="18" charset="0"/>
                        </a:rPr>
                        <a:t>от  27.08.2020 N144/13 ; от 24.12.2020 N194/18) </a:t>
                      </a:r>
                      <a:endParaRPr lang="ru-RU" sz="900" b="1" baseline="0" dirty="0" smtClean="0">
                        <a:solidFill>
                          <a:srgbClr val="000000"/>
                        </a:solidFill>
                        <a:latin typeface="Times New Roman" pitchFamily="18" charset="0"/>
                        <a:cs typeface="Times New Roman" pitchFamily="18" charset="0"/>
                      </a:endParaRPr>
                    </a:p>
                  </a:txBody>
                  <a:tcPr marL="91441" marR="91441" marT="45704" marB="45704">
                    <a:solidFill>
                      <a:schemeClr val="accent4">
                        <a:lumMod val="20000"/>
                        <a:lumOff val="80000"/>
                      </a:schemeClr>
                    </a:solidFill>
                  </a:tcPr>
                </a:tc>
              </a:tr>
            </a:tbl>
          </a:graphicData>
        </a:graphic>
      </p:graphicFrame>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Заголовок 1"/>
          <p:cNvSpPr>
            <a:spLocks noGrp="1"/>
          </p:cNvSpPr>
          <p:nvPr>
            <p:ph type="title"/>
          </p:nvPr>
        </p:nvSpPr>
        <p:spPr>
          <a:xfrm>
            <a:off x="390525" y="158750"/>
            <a:ext cx="8362950" cy="1439863"/>
          </a:xfrm>
        </p:spPr>
        <p:txBody>
          <a:bodyPr/>
          <a:lstStyle/>
          <a:p>
            <a:pPr algn="ctr" eaLnBrk="1" hangingPunct="1"/>
            <a:r>
              <a:rPr lang="ru-RU" altLang="ru-RU" sz="2000" b="1" dirty="0" smtClean="0">
                <a:solidFill>
                  <a:srgbClr val="FF0000"/>
                </a:solidFill>
                <a:latin typeface="Times New Roman" pitchFamily="18" charset="0"/>
                <a:cs typeface="Times New Roman" pitchFamily="18" charset="0"/>
              </a:rPr>
              <a:t>Объемы выпадающих доходов в связи с предоставлением льгот, установленных представительными органами местного самоуправления в соответствии с порядком, утверждённым нормативно-правовым актом  городского округа Лотошино</a:t>
            </a:r>
          </a:p>
        </p:txBody>
      </p:sp>
      <p:graphicFrame>
        <p:nvGraphicFramePr>
          <p:cNvPr id="6" name="Таблица 5"/>
          <p:cNvGraphicFramePr>
            <a:graphicFrameLocks noGrp="1"/>
          </p:cNvGraphicFramePr>
          <p:nvPr/>
        </p:nvGraphicFramePr>
        <p:xfrm>
          <a:off x="179388" y="1720850"/>
          <a:ext cx="8569076" cy="4664076"/>
        </p:xfrm>
        <a:graphic>
          <a:graphicData uri="http://schemas.openxmlformats.org/drawingml/2006/table">
            <a:tbl>
              <a:tblPr firstRow="1" bandRow="1">
                <a:tableStyleId>{5C22544A-7EE6-4342-B048-85BDC9FD1C3A}</a:tableStyleId>
              </a:tblPr>
              <a:tblGrid>
                <a:gridCol w="504180">
                  <a:extLst>
                    <a:ext uri="{9D8B030D-6E8A-4147-A177-3AD203B41FA5}"/>
                  </a:extLst>
                </a:gridCol>
                <a:gridCol w="2697554">
                  <a:extLst>
                    <a:ext uri="{9D8B030D-6E8A-4147-A177-3AD203B41FA5}"/>
                  </a:extLst>
                </a:gridCol>
                <a:gridCol w="2991078">
                  <a:extLst>
                    <a:ext uri="{9D8B030D-6E8A-4147-A177-3AD203B41FA5}"/>
                  </a:extLst>
                </a:gridCol>
                <a:gridCol w="1340461">
                  <a:extLst>
                    <a:ext uri="{9D8B030D-6E8A-4147-A177-3AD203B41FA5}"/>
                  </a:extLst>
                </a:gridCol>
                <a:gridCol w="1035803">
                  <a:extLst>
                    <a:ext uri="{9D8B030D-6E8A-4147-A177-3AD203B41FA5}"/>
                  </a:extLst>
                </a:gridCol>
              </a:tblGrid>
              <a:tr h="823064">
                <a:tc>
                  <a:txBody>
                    <a:bodyPr/>
                    <a:lstStyle/>
                    <a:p>
                      <a:r>
                        <a:rPr lang="ru-RU" sz="1200" b="1" kern="1200" baseline="0" dirty="0" smtClean="0">
                          <a:solidFill>
                            <a:schemeClr val="tx1"/>
                          </a:solidFill>
                          <a:latin typeface="Times New Roman" panose="02020603050405020304" pitchFamily="18" charset="0"/>
                          <a:ea typeface="+mn-ea"/>
                          <a:cs typeface="+mn-cs"/>
                        </a:rPr>
                        <a:t>№ </a:t>
                      </a:r>
                      <a:r>
                        <a:rPr lang="ru-RU" sz="1200" b="1" kern="1200" baseline="0" dirty="0" err="1" smtClean="0">
                          <a:solidFill>
                            <a:schemeClr val="tx1"/>
                          </a:solidFill>
                          <a:latin typeface="Times New Roman" panose="02020603050405020304" pitchFamily="18" charset="0"/>
                          <a:ea typeface="+mn-ea"/>
                          <a:cs typeface="+mn-cs"/>
                        </a:rPr>
                        <a:t>п</a:t>
                      </a:r>
                      <a:r>
                        <a:rPr lang="ru-RU" sz="1200" b="1" kern="1200" baseline="0" dirty="0" smtClean="0">
                          <a:solidFill>
                            <a:schemeClr val="tx1"/>
                          </a:solidFill>
                          <a:latin typeface="Times New Roman" panose="02020603050405020304" pitchFamily="18" charset="0"/>
                          <a:ea typeface="+mn-ea"/>
                          <a:cs typeface="+mn-cs"/>
                        </a:rPr>
                        <a:t>/</a:t>
                      </a:r>
                      <a:r>
                        <a:rPr lang="ru-RU" sz="1200" b="1" kern="1200" baseline="0" dirty="0" err="1" smtClean="0">
                          <a:solidFill>
                            <a:schemeClr val="tx1"/>
                          </a:solidFill>
                          <a:latin typeface="Times New Roman" panose="02020603050405020304" pitchFamily="18" charset="0"/>
                          <a:ea typeface="+mn-ea"/>
                          <a:cs typeface="+mn-cs"/>
                        </a:rPr>
                        <a:t>п</a:t>
                      </a:r>
                      <a:endParaRPr lang="ru-RU" sz="1200" b="1" kern="1200" baseline="0" dirty="0">
                        <a:solidFill>
                          <a:schemeClr val="tx1"/>
                        </a:solidFill>
                        <a:latin typeface="Times New Roman" panose="02020603050405020304" pitchFamily="18" charset="0"/>
                        <a:ea typeface="+mn-ea"/>
                        <a:cs typeface="+mn-cs"/>
                      </a:endParaRPr>
                    </a:p>
                  </a:txBody>
                  <a:tcPr marL="91443" marR="91443" marT="45718" marB="45718" anchor="ctr">
                    <a:solidFill>
                      <a:schemeClr val="accent4">
                        <a:lumMod val="60000"/>
                        <a:lumOff val="40000"/>
                      </a:schemeClr>
                    </a:solidFill>
                  </a:tcPr>
                </a:tc>
                <a:tc>
                  <a:txBody>
                    <a:bodyPr/>
                    <a:lstStyle/>
                    <a:p>
                      <a:pPr algn="ctr"/>
                      <a:r>
                        <a:rPr lang="ru-RU" sz="1200" baseline="0" dirty="0" smtClean="0">
                          <a:solidFill>
                            <a:schemeClr val="tx1"/>
                          </a:solidFill>
                          <a:latin typeface="Times New Roman" panose="02020603050405020304" pitchFamily="18" charset="0"/>
                        </a:rPr>
                        <a:t>Наименование налоговой льготы</a:t>
                      </a:r>
                      <a:endParaRPr lang="ru-RU" sz="1200" baseline="0" dirty="0">
                        <a:solidFill>
                          <a:schemeClr val="tx1"/>
                        </a:solidFill>
                        <a:latin typeface="Times New Roman" panose="02020603050405020304" pitchFamily="18" charset="0"/>
                      </a:endParaRPr>
                    </a:p>
                  </a:txBody>
                  <a:tcPr marL="91443" marR="91443" marT="45718" marB="45718" anchor="ctr">
                    <a:solidFill>
                      <a:schemeClr val="accent4">
                        <a:lumMod val="60000"/>
                        <a:lumOff val="40000"/>
                      </a:schemeClr>
                    </a:solidFill>
                  </a:tcPr>
                </a:tc>
                <a:tc>
                  <a:txBody>
                    <a:bodyPr/>
                    <a:lstStyle/>
                    <a:p>
                      <a:pPr algn="ctr"/>
                      <a:r>
                        <a:rPr lang="ru-RU" sz="1200" baseline="0" dirty="0" smtClean="0">
                          <a:solidFill>
                            <a:schemeClr val="tx1"/>
                          </a:solidFill>
                          <a:latin typeface="Times New Roman" panose="02020603050405020304" pitchFamily="18" charset="0"/>
                        </a:rPr>
                        <a:t>Принятое основание</a:t>
                      </a:r>
                      <a:endParaRPr lang="ru-RU" sz="1200" baseline="0" dirty="0">
                        <a:solidFill>
                          <a:schemeClr val="tx1"/>
                        </a:solidFill>
                        <a:latin typeface="Times New Roman" panose="02020603050405020304" pitchFamily="18" charset="0"/>
                      </a:endParaRPr>
                    </a:p>
                  </a:txBody>
                  <a:tcPr marL="91443" marR="91443" marT="45718" marB="45718" anchor="ctr">
                    <a:solidFill>
                      <a:schemeClr val="accent4">
                        <a:lumMod val="60000"/>
                        <a:lumOff val="40000"/>
                      </a:schemeClr>
                    </a:solidFill>
                  </a:tcPr>
                </a:tc>
                <a:tc>
                  <a:txBody>
                    <a:bodyPr/>
                    <a:lstStyle/>
                    <a:p>
                      <a:pPr algn="ctr"/>
                      <a:r>
                        <a:rPr lang="ru-RU" sz="1200" baseline="0" dirty="0" smtClean="0">
                          <a:solidFill>
                            <a:schemeClr val="tx1"/>
                          </a:solidFill>
                          <a:latin typeface="Times New Roman" panose="02020603050405020304" pitchFamily="18" charset="0"/>
                        </a:rPr>
                        <a:t>Отчет 2020</a:t>
                      </a:r>
                    </a:p>
                    <a:p>
                      <a:pPr algn="ctr"/>
                      <a:r>
                        <a:rPr lang="ru-RU" sz="1200" baseline="0" dirty="0" smtClean="0">
                          <a:solidFill>
                            <a:schemeClr val="tx1"/>
                          </a:solidFill>
                          <a:latin typeface="Times New Roman" panose="02020603050405020304" pitchFamily="18" charset="0"/>
                        </a:rPr>
                        <a:t>года</a:t>
                      </a:r>
                      <a:endParaRPr lang="ru-RU" sz="1200" baseline="0" dirty="0">
                        <a:solidFill>
                          <a:schemeClr val="tx1"/>
                        </a:solidFill>
                        <a:latin typeface="Times New Roman" panose="02020603050405020304" pitchFamily="18" charset="0"/>
                      </a:endParaRPr>
                    </a:p>
                  </a:txBody>
                  <a:tcPr marL="91443" marR="91443" marT="45718" marB="45718" anchor="ctr">
                    <a:solidFill>
                      <a:schemeClr val="accent4">
                        <a:lumMod val="60000"/>
                        <a:lumOff val="40000"/>
                      </a:schemeClr>
                    </a:solidFill>
                  </a:tcPr>
                </a:tc>
                <a:tc>
                  <a:txBody>
                    <a:bodyPr/>
                    <a:lstStyle/>
                    <a:p>
                      <a:pPr algn="ctr"/>
                      <a:r>
                        <a:rPr lang="ru-RU" sz="1200" baseline="0" dirty="0" smtClean="0">
                          <a:solidFill>
                            <a:schemeClr val="tx1"/>
                          </a:solidFill>
                          <a:latin typeface="Times New Roman" panose="02020603050405020304" pitchFamily="18" charset="0"/>
                        </a:rPr>
                        <a:t>Оценка за 2021 год</a:t>
                      </a:r>
                      <a:endParaRPr lang="ru-RU" sz="1200" baseline="0" dirty="0">
                        <a:solidFill>
                          <a:schemeClr val="tx1"/>
                        </a:solidFill>
                        <a:latin typeface="Times New Roman" panose="02020603050405020304" pitchFamily="18" charset="0"/>
                      </a:endParaRPr>
                    </a:p>
                  </a:txBody>
                  <a:tcPr marL="91443" marR="91443" marT="45718" marB="45718" anchor="ctr">
                    <a:solidFill>
                      <a:schemeClr val="accent4">
                        <a:lumMod val="60000"/>
                        <a:lumOff val="40000"/>
                      </a:schemeClr>
                    </a:solidFill>
                  </a:tcPr>
                </a:tc>
                <a:extLst>
                  <a:ext uri="{0D108BD9-81ED-4DB2-BD59-A6C34878D82A}"/>
                </a:extLst>
              </a:tr>
              <a:tr h="525245">
                <a:tc>
                  <a:txBody>
                    <a:bodyPr/>
                    <a:lstStyle/>
                    <a:p>
                      <a:r>
                        <a:rPr lang="ru-RU" sz="1200" b="1" dirty="0" smtClean="0">
                          <a:latin typeface="Times New Roman" pitchFamily="18" charset="0"/>
                          <a:cs typeface="Times New Roman" pitchFamily="18" charset="0"/>
                        </a:rPr>
                        <a:t>1</a:t>
                      </a:r>
                      <a:endParaRPr lang="ru-RU" sz="1200" dirty="0">
                        <a:latin typeface="Times New Roman" pitchFamily="18" charset="0"/>
                        <a:cs typeface="Times New Roman" pitchFamily="18" charset="0"/>
                      </a:endParaRPr>
                    </a:p>
                  </a:txBody>
                  <a:tcPr marL="91443" marR="91443" marT="45718" marB="45718" anchor="ctr">
                    <a:solidFill>
                      <a:schemeClr val="accent4">
                        <a:lumMod val="40000"/>
                        <a:lumOff val="60000"/>
                      </a:schemeClr>
                    </a:solidFill>
                  </a:tcPr>
                </a:tc>
                <a:tc>
                  <a:txBody>
                    <a:bodyPr/>
                    <a:lstStyle/>
                    <a:p>
                      <a:r>
                        <a:rPr lang="ru-RU" sz="1200" b="1" dirty="0" smtClean="0">
                          <a:latin typeface="Times New Roman" pitchFamily="18" charset="0"/>
                          <a:cs typeface="Times New Roman" pitchFamily="18" charset="0"/>
                        </a:rPr>
                        <a:t>Земельный </a:t>
                      </a:r>
                      <a:r>
                        <a:rPr lang="ru-RU" sz="1200" b="1" kern="1200" dirty="0" smtClean="0">
                          <a:solidFill>
                            <a:schemeClr val="dk1"/>
                          </a:solidFill>
                          <a:latin typeface="Times New Roman" pitchFamily="18" charset="0"/>
                          <a:ea typeface="+mn-ea"/>
                          <a:cs typeface="Times New Roman" pitchFamily="18" charset="0"/>
                        </a:rPr>
                        <a:t>налог</a:t>
                      </a:r>
                      <a:endParaRPr lang="ru-RU" sz="1200" b="1" kern="1200" dirty="0">
                        <a:solidFill>
                          <a:schemeClr val="dk1"/>
                        </a:solidFill>
                        <a:latin typeface="Times New Roman" pitchFamily="18" charset="0"/>
                        <a:ea typeface="+mn-ea"/>
                        <a:cs typeface="Times New Roman" pitchFamily="18" charset="0"/>
                      </a:endParaRPr>
                    </a:p>
                  </a:txBody>
                  <a:tcPr marL="91443" marR="91443" marT="45718" marB="45718" anchor="ctr">
                    <a:solidFill>
                      <a:schemeClr val="accent4">
                        <a:lumMod val="40000"/>
                        <a:lumOff val="60000"/>
                      </a:schemeClr>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200" kern="1200" dirty="0" smtClean="0">
                          <a:solidFill>
                            <a:srgbClr val="002060"/>
                          </a:solidFill>
                          <a:latin typeface="Times New Roman" panose="02020603050405020304" pitchFamily="18" charset="0"/>
                          <a:ea typeface="+mn-ea"/>
                          <a:cs typeface="Times New Roman" panose="02020603050405020304" pitchFamily="18" charset="0"/>
                        </a:rPr>
                        <a:t>Решение Совета депутатов городского округа Лотошино 02.12.2019 года №58/6 «Об утверждении Положения о земельном налоге и ставок земельного налога на территории городского округа Лотошино» </a:t>
                      </a:r>
                      <a:r>
                        <a:rPr lang="ru-RU" sz="1200" kern="1200" baseline="0" dirty="0" smtClean="0">
                          <a:solidFill>
                            <a:srgbClr val="002060"/>
                          </a:solidFill>
                          <a:latin typeface="Times New Roman" panose="02020603050405020304" pitchFamily="18" charset="0"/>
                          <a:ea typeface="+mn-ea"/>
                          <a:cs typeface="Times New Roman" panose="02020603050405020304" pitchFamily="18" charset="0"/>
                        </a:rPr>
                        <a:t>(с изменениями от  27.08.2020 №145/13; от 27.08.2020 №153/13,  от 29.04.2021 №243/23</a:t>
                      </a:r>
                      <a:r>
                        <a:rPr lang="ru-RU" sz="1200" kern="1200" dirty="0" smtClean="0">
                          <a:solidFill>
                            <a:srgbClr val="002060"/>
                          </a:solidFill>
                          <a:latin typeface="Times New Roman" panose="02020603050405020304" pitchFamily="18" charset="0"/>
                          <a:ea typeface="+mn-ea"/>
                          <a:cs typeface="Times New Roman" panose="02020603050405020304" pitchFamily="18" charset="0"/>
                        </a:rPr>
                        <a:t>) </a:t>
                      </a:r>
                    </a:p>
                    <a:p>
                      <a:pPr marL="0" marR="0" indent="0" algn="l" defTabSz="457200" rtl="0" eaLnBrk="1" fontAlgn="auto" latinLnBrk="0" hangingPunct="1">
                        <a:lnSpc>
                          <a:spcPct val="100000"/>
                        </a:lnSpc>
                        <a:spcBef>
                          <a:spcPts val="0"/>
                        </a:spcBef>
                        <a:spcAft>
                          <a:spcPts val="0"/>
                        </a:spcAft>
                        <a:buClrTx/>
                        <a:buSzTx/>
                        <a:buFontTx/>
                        <a:buNone/>
                        <a:tabLst/>
                        <a:defRPr/>
                      </a:pPr>
                      <a:r>
                        <a:rPr lang="ru-RU" sz="1200" kern="1200" dirty="0" smtClean="0">
                          <a:solidFill>
                            <a:srgbClr val="002060"/>
                          </a:solidFill>
                          <a:latin typeface="Times New Roman" panose="02020603050405020304" pitchFamily="18" charset="0"/>
                          <a:ea typeface="+mn-ea"/>
                          <a:cs typeface="Times New Roman" panose="02020603050405020304" pitchFamily="18" charset="0"/>
                        </a:rPr>
                        <a:t>(основание: пункт 2 статьи 387 Налогового кодекса РФ)</a:t>
                      </a:r>
                      <a:endParaRPr lang="ru-RU" sz="1200" kern="1200" dirty="0" smtClean="0">
                        <a:solidFill>
                          <a:schemeClr val="dk1"/>
                        </a:solidFill>
                        <a:latin typeface="+mn-lt"/>
                        <a:ea typeface="+mn-ea"/>
                        <a:cs typeface="+mn-cs"/>
                      </a:endParaRPr>
                    </a:p>
                    <a:p>
                      <a:endParaRPr lang="ru-RU" sz="1200" kern="1200" dirty="0">
                        <a:solidFill>
                          <a:schemeClr val="dk1"/>
                        </a:solidFill>
                        <a:latin typeface="+mn-lt"/>
                        <a:ea typeface="+mn-ea"/>
                        <a:cs typeface="+mn-cs"/>
                      </a:endParaRPr>
                    </a:p>
                  </a:txBody>
                  <a:tcPr marL="91443" marR="91443" marT="45718" marB="45718" anchor="ctr">
                    <a:solidFill>
                      <a:schemeClr val="accent4">
                        <a:lumMod val="40000"/>
                        <a:lumOff val="60000"/>
                      </a:schemeClr>
                    </a:solidFill>
                  </a:tcPr>
                </a:tc>
                <a:tc>
                  <a:txBody>
                    <a:bodyPr/>
                    <a:lstStyle/>
                    <a:p>
                      <a:pPr algn="ctr"/>
                      <a:r>
                        <a:rPr lang="ru-RU" sz="1200" b="1" baseline="0" dirty="0" smtClean="0">
                          <a:solidFill>
                            <a:srgbClr val="002060"/>
                          </a:solidFill>
                          <a:latin typeface="Times New Roman" panose="02020603050405020304" pitchFamily="18" charset="0"/>
                        </a:rPr>
                        <a:t>30</a:t>
                      </a:r>
                    </a:p>
                  </a:txBody>
                  <a:tcPr marL="91443" marR="91443" marT="45718" marB="45718" anchor="ctr">
                    <a:solidFill>
                      <a:schemeClr val="accent4">
                        <a:lumMod val="40000"/>
                        <a:lumOff val="60000"/>
                      </a:schemeClr>
                    </a:solidFill>
                  </a:tcPr>
                </a:tc>
                <a:tc>
                  <a:txBody>
                    <a:bodyPr/>
                    <a:lstStyle/>
                    <a:p>
                      <a:pPr algn="ctr"/>
                      <a:r>
                        <a:rPr lang="ru-RU" sz="1200" b="1" baseline="0" dirty="0" smtClean="0">
                          <a:solidFill>
                            <a:srgbClr val="002060"/>
                          </a:solidFill>
                          <a:latin typeface="Times New Roman" panose="02020603050405020304" pitchFamily="18" charset="0"/>
                        </a:rPr>
                        <a:t>30</a:t>
                      </a:r>
                    </a:p>
                  </a:txBody>
                  <a:tcPr marL="91443" marR="91443" marT="45718" marB="45718" anchor="ctr">
                    <a:solidFill>
                      <a:schemeClr val="accent4">
                        <a:lumMod val="40000"/>
                        <a:lumOff val="60000"/>
                      </a:schemeClr>
                    </a:solidFill>
                  </a:tcPr>
                </a:tc>
                <a:extLst>
                  <a:ext uri="{0D108BD9-81ED-4DB2-BD59-A6C34878D82A}"/>
                </a:extLst>
              </a:tr>
              <a:tr h="792205">
                <a:tc>
                  <a:txBody>
                    <a:bodyPr/>
                    <a:lstStyle/>
                    <a:p>
                      <a:r>
                        <a:rPr lang="ru-RU" sz="1200" kern="1200" dirty="0" smtClean="0">
                          <a:solidFill>
                            <a:schemeClr val="dk1"/>
                          </a:solidFill>
                          <a:latin typeface="Times New Roman" panose="02020603050405020304" pitchFamily="18" charset="0"/>
                          <a:ea typeface="+mn-ea"/>
                          <a:cs typeface="Times New Roman" panose="02020603050405020304" pitchFamily="18" charset="0"/>
                        </a:rPr>
                        <a:t>1.1</a:t>
                      </a:r>
                    </a:p>
                  </a:txBody>
                  <a:tcPr marL="91443" marR="91443" marT="45718" marB="45718" anchor="ctr">
                    <a:solidFill>
                      <a:schemeClr val="accent4">
                        <a:lumMod val="20000"/>
                        <a:lumOff val="80000"/>
                      </a:schemeClr>
                    </a:solidFill>
                  </a:tcPr>
                </a:tc>
                <a:tc>
                  <a:txBody>
                    <a:bodyPr/>
                    <a:lstStyle/>
                    <a:p>
                      <a:r>
                        <a:rPr lang="ru-RU" sz="1200" kern="1200" dirty="0" smtClean="0">
                          <a:solidFill>
                            <a:schemeClr val="dk1"/>
                          </a:solidFill>
                          <a:latin typeface="Times New Roman" panose="02020603050405020304" pitchFamily="18" charset="0"/>
                          <a:ea typeface="+mn-ea"/>
                          <a:cs typeface="Times New Roman" panose="02020603050405020304" pitchFamily="18" charset="0"/>
                        </a:rPr>
                        <a:t>льготы налогоплательщикам -юридическим лицам</a:t>
                      </a:r>
                      <a:endParaRPr lang="ru-RU" sz="1200" kern="1200" dirty="0">
                        <a:solidFill>
                          <a:schemeClr val="dk1"/>
                        </a:solidFill>
                        <a:latin typeface="Times New Roman" panose="02020603050405020304" pitchFamily="18" charset="0"/>
                        <a:ea typeface="+mn-ea"/>
                        <a:cs typeface="Times New Roman" panose="02020603050405020304" pitchFamily="18" charset="0"/>
                      </a:endParaRPr>
                    </a:p>
                  </a:txBody>
                  <a:tcPr marL="91443" marR="91443" marT="45718" marB="45718" anchor="ctr">
                    <a:solidFill>
                      <a:schemeClr val="accent4">
                        <a:lumMod val="20000"/>
                        <a:lumOff val="80000"/>
                      </a:schemeClr>
                    </a:solidFill>
                  </a:tcPr>
                </a:tc>
                <a:tc vMerge="1">
                  <a:txBody>
                    <a:bodyPr/>
                    <a:lstStyle/>
                    <a:p>
                      <a:endParaRPr lang="ru-RU"/>
                    </a:p>
                  </a:txBody>
                  <a:tcPr/>
                </a:tc>
                <a:tc>
                  <a:txBody>
                    <a:bodyPr/>
                    <a:lstStyle/>
                    <a:p>
                      <a:pPr algn="ctr"/>
                      <a:r>
                        <a:rPr lang="ru-RU" sz="1200" kern="1200" dirty="0" smtClean="0">
                          <a:solidFill>
                            <a:schemeClr val="dk1"/>
                          </a:solidFill>
                          <a:latin typeface="Times New Roman" panose="02020603050405020304" pitchFamily="18" charset="0"/>
                          <a:ea typeface="+mn-ea"/>
                          <a:cs typeface="Times New Roman" panose="02020603050405020304" pitchFamily="18" charset="0"/>
                        </a:rPr>
                        <a:t>0</a:t>
                      </a:r>
                    </a:p>
                  </a:txBody>
                  <a:tcPr marL="91443" marR="91443" marT="45718" marB="45718" anchor="ctr">
                    <a:solidFill>
                      <a:schemeClr val="accent4">
                        <a:lumMod val="20000"/>
                        <a:lumOff val="80000"/>
                      </a:schemeClr>
                    </a:solidFill>
                  </a:tcPr>
                </a:tc>
                <a:tc>
                  <a:txBody>
                    <a:bodyPr/>
                    <a:lstStyle/>
                    <a:p>
                      <a:pPr algn="ctr"/>
                      <a:r>
                        <a:rPr lang="ru-RU" sz="1200" kern="1200" dirty="0" smtClean="0">
                          <a:solidFill>
                            <a:schemeClr val="dk1"/>
                          </a:solidFill>
                          <a:latin typeface="Times New Roman" panose="02020603050405020304" pitchFamily="18" charset="0"/>
                          <a:ea typeface="+mn-ea"/>
                          <a:cs typeface="Times New Roman" panose="02020603050405020304" pitchFamily="18" charset="0"/>
                        </a:rPr>
                        <a:t>0</a:t>
                      </a:r>
                    </a:p>
                  </a:txBody>
                  <a:tcPr marL="91443" marR="91443" marT="45718" marB="45718" anchor="ctr">
                    <a:solidFill>
                      <a:schemeClr val="accent4">
                        <a:lumMod val="20000"/>
                        <a:lumOff val="80000"/>
                      </a:schemeClr>
                    </a:solidFill>
                  </a:tcPr>
                </a:tc>
                <a:extLst>
                  <a:ext uri="{0D108BD9-81ED-4DB2-BD59-A6C34878D82A}"/>
                </a:extLst>
              </a:tr>
              <a:tr h="968870">
                <a:tc>
                  <a:txBody>
                    <a:bodyPr/>
                    <a:lstStyle/>
                    <a:p>
                      <a:pPr marL="0" algn="l" defTabSz="457200" rtl="0" eaLnBrk="1" latinLnBrk="0" hangingPunct="1"/>
                      <a:r>
                        <a:rPr lang="ru-RU" sz="1200" kern="1200" dirty="0" smtClean="0">
                          <a:solidFill>
                            <a:schemeClr val="dk1"/>
                          </a:solidFill>
                          <a:latin typeface="Times New Roman" panose="02020603050405020304" pitchFamily="18" charset="0"/>
                          <a:ea typeface="+mn-ea"/>
                          <a:cs typeface="Times New Roman" panose="02020603050405020304" pitchFamily="18" charset="0"/>
                        </a:rPr>
                        <a:t>1.2</a:t>
                      </a:r>
                    </a:p>
                  </a:txBody>
                  <a:tcPr marL="91443" marR="91443" marT="45718" marB="45718" anchor="ctr">
                    <a:solidFill>
                      <a:schemeClr val="accent4">
                        <a:lumMod val="40000"/>
                        <a:lumOff val="60000"/>
                      </a:schemeClr>
                    </a:solidFill>
                  </a:tcPr>
                </a:tc>
                <a:tc>
                  <a:txBody>
                    <a:bodyPr/>
                    <a:lstStyle/>
                    <a:p>
                      <a:r>
                        <a:rPr lang="ru-RU" sz="1200" kern="1200" dirty="0" smtClean="0">
                          <a:solidFill>
                            <a:schemeClr val="dk1"/>
                          </a:solidFill>
                          <a:latin typeface="Times New Roman" panose="02020603050405020304" pitchFamily="18" charset="0"/>
                          <a:ea typeface="+mn-ea"/>
                          <a:cs typeface="Times New Roman" panose="02020603050405020304" pitchFamily="18" charset="0"/>
                        </a:rPr>
                        <a:t>льготы налогоплательщикам -физическим лицам</a:t>
                      </a:r>
                      <a:endParaRPr lang="ru-RU" sz="1200" kern="1200" dirty="0">
                        <a:solidFill>
                          <a:schemeClr val="dk1"/>
                        </a:solidFill>
                        <a:latin typeface="Times New Roman" panose="02020603050405020304" pitchFamily="18" charset="0"/>
                        <a:ea typeface="+mn-ea"/>
                        <a:cs typeface="Times New Roman" panose="02020603050405020304" pitchFamily="18" charset="0"/>
                      </a:endParaRPr>
                    </a:p>
                  </a:txBody>
                  <a:tcPr marL="91443" marR="91443" marT="45718" marB="45718" anchor="ctr">
                    <a:solidFill>
                      <a:schemeClr val="accent4">
                        <a:lumMod val="40000"/>
                        <a:lumOff val="60000"/>
                      </a:schemeClr>
                    </a:solidFill>
                  </a:tcPr>
                </a:tc>
                <a:tc vMerge="1">
                  <a:txBody>
                    <a:bodyPr/>
                    <a:lstStyle/>
                    <a:p>
                      <a:endParaRPr lang="ru-RU"/>
                    </a:p>
                  </a:txBody>
                  <a:tcPr/>
                </a:tc>
                <a:tc>
                  <a:txBody>
                    <a:bodyPr/>
                    <a:lstStyle/>
                    <a:p>
                      <a:pPr algn="ctr"/>
                      <a:r>
                        <a:rPr lang="ru-RU" sz="1200" kern="1200" dirty="0" smtClean="0">
                          <a:solidFill>
                            <a:schemeClr val="dk1"/>
                          </a:solidFill>
                          <a:latin typeface="Times New Roman" panose="02020603050405020304" pitchFamily="18" charset="0"/>
                          <a:ea typeface="+mn-ea"/>
                          <a:cs typeface="Times New Roman" panose="02020603050405020304" pitchFamily="18" charset="0"/>
                        </a:rPr>
                        <a:t>30</a:t>
                      </a:r>
                    </a:p>
                  </a:txBody>
                  <a:tcPr marL="91443" marR="91443" marT="45718" marB="45718" anchor="ctr">
                    <a:solidFill>
                      <a:schemeClr val="accent4">
                        <a:lumMod val="40000"/>
                        <a:lumOff val="60000"/>
                      </a:schemeClr>
                    </a:solidFill>
                  </a:tcPr>
                </a:tc>
                <a:tc>
                  <a:txBody>
                    <a:bodyPr/>
                    <a:lstStyle/>
                    <a:p>
                      <a:pPr algn="ctr"/>
                      <a:r>
                        <a:rPr lang="ru-RU" sz="1200" kern="1200" dirty="0" smtClean="0">
                          <a:solidFill>
                            <a:schemeClr val="dk1"/>
                          </a:solidFill>
                          <a:latin typeface="Times New Roman" panose="02020603050405020304" pitchFamily="18" charset="0"/>
                          <a:ea typeface="+mn-ea"/>
                          <a:cs typeface="Times New Roman" panose="02020603050405020304" pitchFamily="18" charset="0"/>
                        </a:rPr>
                        <a:t>30</a:t>
                      </a:r>
                    </a:p>
                  </a:txBody>
                  <a:tcPr marL="91443" marR="91443" marT="45718" marB="45718" anchor="ctr">
                    <a:solidFill>
                      <a:schemeClr val="accent4">
                        <a:lumMod val="40000"/>
                        <a:lumOff val="60000"/>
                      </a:schemeClr>
                    </a:solidFill>
                  </a:tcPr>
                </a:tc>
                <a:extLst>
                  <a:ext uri="{0D108BD9-81ED-4DB2-BD59-A6C34878D82A}"/>
                </a:extLst>
              </a:tr>
              <a:tr h="1554692">
                <a:tc>
                  <a:txBody>
                    <a:bodyPr/>
                    <a:lstStyle/>
                    <a:p>
                      <a:pPr marL="0" algn="l" defTabSz="457200" rtl="0" eaLnBrk="1" latinLnBrk="0" hangingPunct="1"/>
                      <a:r>
                        <a:rPr lang="ru-RU" sz="1200" b="1" kern="1200" baseline="0" dirty="0" smtClean="0">
                          <a:solidFill>
                            <a:schemeClr val="dk1"/>
                          </a:solidFill>
                          <a:latin typeface="Times New Roman" panose="02020603050405020304" pitchFamily="18" charset="0"/>
                          <a:ea typeface="+mn-ea"/>
                          <a:cs typeface="Times New Roman" panose="02020603050405020304" pitchFamily="18" charset="0"/>
                        </a:rPr>
                        <a:t>2</a:t>
                      </a:r>
                    </a:p>
                  </a:txBody>
                  <a:tcPr marL="91443" marR="91443" marT="45718" marB="45718" anchor="ctr">
                    <a:solidFill>
                      <a:schemeClr val="accent4">
                        <a:lumMod val="20000"/>
                        <a:lumOff val="80000"/>
                      </a:schemeClr>
                    </a:solidFill>
                  </a:tcPr>
                </a:tc>
                <a:tc>
                  <a:txBody>
                    <a:bodyPr/>
                    <a:lstStyle/>
                    <a:p>
                      <a:pPr marL="0" algn="l" defTabSz="457200" rtl="0" eaLnBrk="1" latinLnBrk="0" hangingPunct="1"/>
                      <a:r>
                        <a:rPr lang="ru-RU" sz="1200" b="1" kern="1200" dirty="0" smtClean="0">
                          <a:solidFill>
                            <a:schemeClr val="dk1"/>
                          </a:solidFill>
                          <a:latin typeface="Times New Roman" panose="02020603050405020304" pitchFamily="18" charset="0"/>
                          <a:ea typeface="+mn-ea"/>
                          <a:cs typeface="Times New Roman" panose="02020603050405020304" pitchFamily="18" charset="0"/>
                        </a:rPr>
                        <a:t>Налог на</a:t>
                      </a:r>
                      <a:r>
                        <a:rPr lang="ru-RU" sz="1200" b="1" kern="1200" baseline="0" dirty="0" smtClean="0">
                          <a:solidFill>
                            <a:schemeClr val="dk1"/>
                          </a:solidFill>
                          <a:latin typeface="Times New Roman" panose="02020603050405020304" pitchFamily="18" charset="0"/>
                          <a:ea typeface="+mn-ea"/>
                          <a:cs typeface="Times New Roman" panose="02020603050405020304" pitchFamily="18" charset="0"/>
                        </a:rPr>
                        <a:t> имущество физических лиц</a:t>
                      </a:r>
                      <a:endParaRPr lang="ru-RU" sz="1200" b="1" kern="1200" dirty="0">
                        <a:solidFill>
                          <a:schemeClr val="dk1"/>
                        </a:solidFill>
                        <a:latin typeface="Times New Roman" panose="02020603050405020304" pitchFamily="18" charset="0"/>
                        <a:ea typeface="+mn-ea"/>
                        <a:cs typeface="Times New Roman" panose="02020603050405020304" pitchFamily="18" charset="0"/>
                      </a:endParaRPr>
                    </a:p>
                  </a:txBody>
                  <a:tcPr marL="91443" marR="91443" marT="45718" marB="45718" anchor="ctr">
                    <a:solidFill>
                      <a:schemeClr val="accent4">
                        <a:lumMod val="20000"/>
                        <a:lumOff val="80000"/>
                      </a:schemeClr>
                    </a:solidFill>
                  </a:tcPr>
                </a:tc>
                <a:tc>
                  <a:txBody>
                    <a:bodyPr/>
                    <a:lstStyle/>
                    <a:p>
                      <a:r>
                        <a:rPr lang="ru-RU" sz="1200" kern="1200" baseline="0" dirty="0" smtClean="0">
                          <a:solidFill>
                            <a:srgbClr val="002060"/>
                          </a:solidFill>
                          <a:latin typeface="Times New Roman" panose="02020603050405020304" pitchFamily="18" charset="0"/>
                          <a:ea typeface="+mn-ea"/>
                          <a:cs typeface="Times New Roman" panose="02020603050405020304" pitchFamily="18" charset="0"/>
                        </a:rPr>
                        <a:t>Решение Совета депутатов от 02.12.2019 N 59/6 "О </a:t>
                      </a:r>
                      <a:r>
                        <a:rPr lang="ru-RU" sz="1200" kern="1200" dirty="0" smtClean="0">
                          <a:solidFill>
                            <a:srgbClr val="002060"/>
                          </a:solidFill>
                          <a:latin typeface="Times New Roman" panose="02020603050405020304" pitchFamily="18" charset="0"/>
                          <a:ea typeface="+mn-ea"/>
                          <a:cs typeface="Times New Roman" panose="02020603050405020304" pitchFamily="18" charset="0"/>
                        </a:rPr>
                        <a:t>Положении о налоге на имущество физических лиц и ставок налога на имущество физических лиц на территории</a:t>
                      </a:r>
                    </a:p>
                    <a:p>
                      <a:r>
                        <a:rPr lang="ru-RU" sz="1200" kern="1200" dirty="0" smtClean="0">
                          <a:solidFill>
                            <a:srgbClr val="002060"/>
                          </a:solidFill>
                          <a:latin typeface="Times New Roman" panose="02020603050405020304" pitchFamily="18" charset="0"/>
                          <a:ea typeface="+mn-ea"/>
                          <a:cs typeface="Times New Roman" panose="02020603050405020304" pitchFamily="18" charset="0"/>
                        </a:rPr>
                        <a:t>городского округа Лотошино</a:t>
                      </a:r>
                      <a:r>
                        <a:rPr lang="ru-RU" sz="1200" kern="1200" baseline="0" dirty="0" smtClean="0">
                          <a:solidFill>
                            <a:srgbClr val="002060"/>
                          </a:solidFill>
                          <a:latin typeface="Times New Roman" panose="02020603050405020304" pitchFamily="18" charset="0"/>
                          <a:ea typeface="+mn-ea"/>
                          <a:cs typeface="Times New Roman" panose="02020603050405020304" pitchFamily="18" charset="0"/>
                        </a:rPr>
                        <a:t>" (с изменениями от  27.08.2020 N144/13 ; от 24.12.2020 N194/18) </a:t>
                      </a:r>
                      <a:endParaRPr lang="ru-RU" sz="1200" b="1" kern="1200" dirty="0">
                        <a:solidFill>
                          <a:schemeClr val="dk1"/>
                        </a:solidFill>
                        <a:latin typeface="+mn-lt"/>
                        <a:ea typeface="+mn-ea"/>
                        <a:cs typeface="+mn-cs"/>
                      </a:endParaRPr>
                    </a:p>
                  </a:txBody>
                  <a:tcPr marL="91443" marR="91443" marT="45718" marB="45718" anchor="ctr">
                    <a:solidFill>
                      <a:schemeClr val="accent4">
                        <a:lumMod val="20000"/>
                        <a:lumOff val="80000"/>
                      </a:schemeClr>
                    </a:solidFill>
                  </a:tcPr>
                </a:tc>
                <a:tc>
                  <a:txBody>
                    <a:bodyPr/>
                    <a:lstStyle/>
                    <a:p>
                      <a:pPr marL="0" algn="ctr" defTabSz="457200" rtl="0" eaLnBrk="1" latinLnBrk="0" hangingPunct="1"/>
                      <a:r>
                        <a:rPr lang="ru-RU" sz="1200" b="1" kern="1200" baseline="0" dirty="0" smtClean="0">
                          <a:solidFill>
                            <a:srgbClr val="002060"/>
                          </a:solidFill>
                          <a:latin typeface="Times New Roman" panose="02020603050405020304" pitchFamily="18" charset="0"/>
                          <a:ea typeface="+mn-ea"/>
                          <a:cs typeface="+mn-cs"/>
                        </a:rPr>
                        <a:t>0</a:t>
                      </a:r>
                    </a:p>
                  </a:txBody>
                  <a:tcPr marL="91443" marR="91443" marT="45718" marB="45718" anchor="ctr">
                    <a:solidFill>
                      <a:schemeClr val="accent4">
                        <a:lumMod val="20000"/>
                        <a:lumOff val="80000"/>
                      </a:schemeClr>
                    </a:solidFill>
                  </a:tcPr>
                </a:tc>
                <a:tc>
                  <a:txBody>
                    <a:bodyPr/>
                    <a:lstStyle/>
                    <a:p>
                      <a:pPr marL="0" algn="ctr" defTabSz="457200" rtl="0" eaLnBrk="1" latinLnBrk="0" hangingPunct="1"/>
                      <a:r>
                        <a:rPr lang="ru-RU" sz="1200" b="1" kern="1200" baseline="0" dirty="0" smtClean="0">
                          <a:solidFill>
                            <a:srgbClr val="002060"/>
                          </a:solidFill>
                          <a:latin typeface="Times New Roman" panose="02020603050405020304" pitchFamily="18" charset="0"/>
                          <a:ea typeface="+mn-ea"/>
                          <a:cs typeface="+mn-cs"/>
                        </a:rPr>
                        <a:t>0</a:t>
                      </a:r>
                    </a:p>
                  </a:txBody>
                  <a:tcPr marL="91443" marR="91443" marT="45718" marB="45718" anchor="ctr">
                    <a:solidFill>
                      <a:schemeClr val="accent4">
                        <a:lumMod val="20000"/>
                        <a:lumOff val="80000"/>
                      </a:schemeClr>
                    </a:solidFill>
                  </a:tcPr>
                </a:tc>
                <a:extLst>
                  <a:ext uri="{0D108BD9-81ED-4DB2-BD59-A6C34878D82A}"/>
                </a:extLst>
              </a:tr>
            </a:tbl>
          </a:graphicData>
        </a:graphic>
      </p:graphicFrame>
      <p:sp>
        <p:nvSpPr>
          <p:cNvPr id="36923" name="TextBox 3"/>
          <p:cNvSpPr txBox="1">
            <a:spLocks noChangeArrowheads="1"/>
          </p:cNvSpPr>
          <p:nvPr/>
        </p:nvSpPr>
        <p:spPr bwMode="auto">
          <a:xfrm>
            <a:off x="7883525" y="1474788"/>
            <a:ext cx="1081088" cy="246062"/>
          </a:xfrm>
          <a:prstGeom prst="rect">
            <a:avLst/>
          </a:prstGeom>
          <a:noFill/>
          <a:ln w="9525">
            <a:noFill/>
            <a:miter lim="800000"/>
            <a:headEnd/>
            <a:tailEnd/>
          </a:ln>
        </p:spPr>
        <p:txBody>
          <a:bodyPr>
            <a:spAutoFit/>
          </a:bodyPr>
          <a:lstStyle/>
          <a:p>
            <a:pPr eaLnBrk="1" hangingPunct="1"/>
            <a:r>
              <a:rPr lang="ru-RU" altLang="ru-RU" sz="1000"/>
              <a:t>тыс</a:t>
            </a:r>
            <a:r>
              <a:rPr lang="ru-RU" altLang="ru-RU" sz="1000">
                <a:solidFill>
                  <a:srgbClr val="002060"/>
                </a:solidFill>
              </a:rPr>
              <a:t>. рублей</a:t>
            </a: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Заголовок 3"/>
          <p:cNvSpPr>
            <a:spLocks noGrp="1"/>
          </p:cNvSpPr>
          <p:nvPr>
            <p:ph type="title"/>
          </p:nvPr>
        </p:nvSpPr>
        <p:spPr>
          <a:xfrm>
            <a:off x="611188" y="765175"/>
            <a:ext cx="7543800" cy="806450"/>
          </a:xfrm>
        </p:spPr>
        <p:txBody>
          <a:bodyPr>
            <a:noAutofit/>
          </a:bodyPr>
          <a:lstStyle/>
          <a:p>
            <a:pPr algn="ctr" eaLnBrk="1" fontAlgn="auto" hangingPunct="1">
              <a:spcAft>
                <a:spcPts val="0"/>
              </a:spcAft>
              <a:defRPr/>
            </a:pPr>
            <a:r>
              <a:rPr lang="ru-RU" sz="2400" b="1" dirty="0" smtClean="0">
                <a:solidFill>
                  <a:srgbClr val="FF0000"/>
                </a:solidFill>
                <a:latin typeface="+mn-lt"/>
              </a:rPr>
              <a:t>Динамика расходов бюджета </a:t>
            </a:r>
            <a:br>
              <a:rPr lang="ru-RU" sz="2400" b="1" dirty="0" smtClean="0">
                <a:solidFill>
                  <a:srgbClr val="FF0000"/>
                </a:solidFill>
                <a:latin typeface="+mn-lt"/>
              </a:rPr>
            </a:br>
            <a:r>
              <a:rPr lang="ru-RU" sz="2400" b="1" dirty="0" smtClean="0">
                <a:solidFill>
                  <a:srgbClr val="FF0000"/>
                </a:solidFill>
                <a:latin typeface="+mn-lt"/>
              </a:rPr>
              <a:t>городского округа Лотошино</a:t>
            </a:r>
          </a:p>
        </p:txBody>
      </p:sp>
      <p:sp>
        <p:nvSpPr>
          <p:cNvPr id="8196" name="Текст 4"/>
          <p:cNvSpPr>
            <a:spLocks noGrp="1"/>
          </p:cNvSpPr>
          <p:nvPr>
            <p:ph type="body" idx="4294967295"/>
          </p:nvPr>
        </p:nvSpPr>
        <p:spPr>
          <a:xfrm>
            <a:off x="0" y="5114925"/>
            <a:ext cx="6421438" cy="1095375"/>
          </a:xfrm>
        </p:spPr>
        <p:txBody>
          <a:bodyPr/>
          <a:lstStyle/>
          <a:p>
            <a:pPr eaLnBrk="1" hangingPunct="1">
              <a:buFont typeface="Wingdings" pitchFamily="2" charset="2"/>
              <a:buNone/>
            </a:pPr>
            <a:r>
              <a:rPr lang="ru-RU" sz="1200" smtClean="0"/>
              <a:t>	</a:t>
            </a:r>
            <a:endParaRPr lang="ru-RU" sz="1800" smtClean="0"/>
          </a:p>
        </p:txBody>
      </p:sp>
      <p:sp>
        <p:nvSpPr>
          <p:cNvPr id="29701" name="TextBox 2"/>
          <p:cNvSpPr txBox="1">
            <a:spLocks noChangeArrowheads="1"/>
          </p:cNvSpPr>
          <p:nvPr/>
        </p:nvSpPr>
        <p:spPr bwMode="auto">
          <a:xfrm>
            <a:off x="7164288" y="1412776"/>
            <a:ext cx="1318374" cy="338554"/>
          </a:xfrm>
          <a:prstGeom prst="rect">
            <a:avLst/>
          </a:prstGeom>
          <a:noFill/>
          <a:ln w="9525">
            <a:noFill/>
            <a:miter lim="800000"/>
            <a:headEnd/>
            <a:tailEnd/>
          </a:ln>
        </p:spPr>
        <p:txBody>
          <a:bodyPr wrap="none">
            <a:spAutoFit/>
          </a:bodyPr>
          <a:lstStyle/>
          <a:p>
            <a:r>
              <a:rPr lang="ru-RU" sz="1600" dirty="0"/>
              <a:t>тыс. рублей</a:t>
            </a:r>
          </a:p>
        </p:txBody>
      </p:sp>
      <p:graphicFrame>
        <p:nvGraphicFramePr>
          <p:cNvPr id="8" name="Содержимое 10"/>
          <p:cNvGraphicFramePr>
            <a:graphicFrameLocks noGrp="1"/>
          </p:cNvGraphicFramePr>
          <p:nvPr>
            <p:ph idx="1"/>
          </p:nvPr>
        </p:nvGraphicFramePr>
        <p:xfrm>
          <a:off x="571472" y="1857364"/>
          <a:ext cx="8073666"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ppt_x</p:attrName>
                                        </p:attrNameLst>
                                      </p:cBhvr>
                                      <p:tavLst>
                                        <p:tav tm="0">
                                          <p:val>
                                            <p:strVal val="#ppt_x-.2"/>
                                          </p:val>
                                        </p:tav>
                                        <p:tav tm="100000">
                                          <p:val>
                                            <p:strVal val="#ppt_x"/>
                                          </p:val>
                                        </p:tav>
                                      </p:tavLst>
                                    </p:anim>
                                    <p:anim calcmode="lin" valueType="num">
                                      <p:cBhvr>
                                        <p:cTn id="8" dur="1000" fill="hold"/>
                                        <p:tgtEl>
                                          <p:spTgt spid="81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8194"/>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196">
                                            <p:txEl>
                                              <p:pRg st="0" end="0"/>
                                            </p:txEl>
                                          </p:spTgt>
                                        </p:tgtEl>
                                        <p:attrNameLst>
                                          <p:attrName>style.visibility</p:attrName>
                                        </p:attrNameLst>
                                      </p:cBhvr>
                                      <p:to>
                                        <p:strVal val="visible"/>
                                      </p:to>
                                    </p:set>
                                    <p:animEffect transition="in" filter="fade">
                                      <p:cBhvr>
                                        <p:cTn id="14" dur="500"/>
                                        <p:tgtEl>
                                          <p:spTgt spid="8196">
                                            <p:txEl>
                                              <p:pRg st="0" end="0"/>
                                            </p:txEl>
                                          </p:spTgt>
                                        </p:tgtEl>
                                      </p:cBhvr>
                                    </p:animEffect>
                                    <p:anim calcmode="lin" valueType="num">
                                      <p:cBhvr>
                                        <p:cTn id="15" dur="500" fill="hold"/>
                                        <p:tgtEl>
                                          <p:spTgt spid="819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8196">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692696"/>
            <a:ext cx="7929618" cy="734900"/>
          </a:xfrm>
          <a:noFill/>
          <a:ln w="9525">
            <a:noFill/>
            <a:miter lim="800000"/>
            <a:headEnd/>
            <a:tailEnd/>
          </a:ln>
        </p:spPr>
        <p:txBody>
          <a:bodyPr vert="horz" wrap="square" lIns="0" tIns="45720" rIns="0" bIns="0" numCol="1" anchor="b" anchorCtr="0" compatLnSpc="1">
            <a:prstTxWarp prst="textNoShape">
              <a:avLst/>
            </a:prstTxWarp>
          </a:bodyPr>
          <a:lstStyle/>
          <a:p>
            <a:pPr algn="ctr"/>
            <a:r>
              <a:rPr lang="ru-RU" sz="2000" b="1" dirty="0" smtClean="0">
                <a:solidFill>
                  <a:srgbClr val="FF0000"/>
                </a:solidFill>
                <a:latin typeface="+mn-lt"/>
              </a:rPr>
              <a:t>Распределение расходов по разделам классификации расходов бюджета городского округа Лотошино за 2021 год</a:t>
            </a:r>
          </a:p>
        </p:txBody>
      </p:sp>
      <p:graphicFrame>
        <p:nvGraphicFramePr>
          <p:cNvPr id="4" name="Содержимое 3"/>
          <p:cNvGraphicFramePr>
            <a:graphicFrameLocks noGrp="1"/>
          </p:cNvGraphicFramePr>
          <p:nvPr>
            <p:ph idx="1"/>
          </p:nvPr>
        </p:nvGraphicFramePr>
        <p:xfrm>
          <a:off x="457200" y="1643051"/>
          <a:ext cx="8229600" cy="46815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648072"/>
          </a:xfrm>
        </p:spPr>
        <p:txBody>
          <a:bodyPr/>
          <a:lstStyle/>
          <a:p>
            <a:r>
              <a:rPr lang="ru-RU" sz="2000" b="1" dirty="0" smtClean="0">
                <a:solidFill>
                  <a:srgbClr val="FF0000"/>
                </a:solidFill>
                <a:latin typeface="+mn-lt"/>
              </a:rPr>
              <a:t>Сведения о расходах по разделам и подразделам классификации расходов бюджета городского округа Лотошино за 2020 -2021 годы</a:t>
            </a:r>
          </a:p>
        </p:txBody>
      </p:sp>
      <p:sp>
        <p:nvSpPr>
          <p:cNvPr id="3" name="Содержимое 2"/>
          <p:cNvSpPr>
            <a:spLocks noGrp="1"/>
          </p:cNvSpPr>
          <p:nvPr>
            <p:ph idx="1"/>
          </p:nvPr>
        </p:nvSpPr>
        <p:spPr/>
        <p:txBody>
          <a:bodyPr/>
          <a:lstStyle/>
          <a:p>
            <a:endParaRPr lang="ru-RU"/>
          </a:p>
        </p:txBody>
      </p:sp>
      <p:graphicFrame>
        <p:nvGraphicFramePr>
          <p:cNvPr id="4" name="Содержимое 6"/>
          <p:cNvGraphicFramePr>
            <a:graphicFrameLocks/>
          </p:cNvGraphicFramePr>
          <p:nvPr/>
        </p:nvGraphicFramePr>
        <p:xfrm>
          <a:off x="323528" y="1484784"/>
          <a:ext cx="8568951" cy="5204460"/>
        </p:xfrm>
        <a:graphic>
          <a:graphicData uri="http://schemas.openxmlformats.org/drawingml/2006/table">
            <a:tbl>
              <a:tblPr/>
              <a:tblGrid>
                <a:gridCol w="576064"/>
                <a:gridCol w="3960440"/>
                <a:gridCol w="1152128"/>
                <a:gridCol w="792088"/>
                <a:gridCol w="864096"/>
                <a:gridCol w="1224135"/>
              </a:tblGrid>
              <a:tr h="144016">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Код</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Наименование разделов, подразделов</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Факт </a:t>
                      </a:r>
                    </a:p>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2020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3">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2021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tc>
                <a:tc hMerge="1">
                  <a:txBody>
                    <a:bodyPr/>
                    <a:lstStyle/>
                    <a:p>
                      <a:endParaRPr lang="ru-RU"/>
                    </a:p>
                  </a:txBody>
                  <a:tcPr/>
                </a:tc>
              </a:tr>
              <a:tr h="180588">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План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Факт</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исполнения</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r>
              <a:tr h="21602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0100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Общегосударственные вопросы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146 674,0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170 234,1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158 331,5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93,01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308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Функционирование высшего должностного лица субъекта Российской Федерации и муниципального образования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2 073,4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2 790,9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2 702,1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96,82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Функционирование законодательных (представительных) органов государственной власти и представительных органов муниципальных образований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895,7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1 027,1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932,1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90,75</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Функционирование Правительства Российской Федерации, высших исполнительных органов государственной власти субъектов Российской Федерации, местных администраций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50 609,6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52 670,9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48 476,4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92,04</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Обеспечение деятельности финансовых, налоговых и таможенных органов и органов финансового (финансово-бюджетного) надзора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14 162,0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14 846,5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14 340,5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96,59</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Обеспечение проведения выборов и референдумов</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674,3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661,8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98,15</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0111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Резервные фонды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5 000,0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0113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общегосударственные вопросы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78 933,3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93 224,4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91 218,6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97,85</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0200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Национальная оборона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994,9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1 091,0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988,8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90,63</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0203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Мобилизационная и вневойсковая подготовка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980,0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1 029,0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954,8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92,79</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0204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Мобилизационная подготовка экономики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14,9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34,0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54,8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0300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Национальная безопасность и правоохранительная деятельность</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5 960,6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7 394,0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7 297,8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98,7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0309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Защита населения и территории от чрезвычайных ситуаций природного и техногенного характера, гражданская оборона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5 050,7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4 708,3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4 624,8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98,23</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0310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Обеспечение пожарной безопасности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173,2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1 386,8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1 375,3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99,17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0314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национальной безопасности и правоохранительной деятельности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736,7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1 298,9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1 297,7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99,91</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bl>
          </a:graphicData>
        </a:graphic>
      </p:graphicFrame>
      <p:sp>
        <p:nvSpPr>
          <p:cNvPr id="5" name="Прямоугольник 4"/>
          <p:cNvSpPr/>
          <p:nvPr/>
        </p:nvSpPr>
        <p:spPr>
          <a:xfrm>
            <a:off x="8028384" y="1196752"/>
            <a:ext cx="79208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7740352" y="1196752"/>
            <a:ext cx="1080120" cy="21602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rPr>
              <a:t>тыс. руб.</a:t>
            </a:r>
            <a:endParaRPr lang="ru-RU" sz="1400" dirty="0">
              <a:solidFill>
                <a:schemeClr val="tx1"/>
              </a:solidFill>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Содержимое 2"/>
          <p:cNvSpPr>
            <a:spLocks noGrp="1"/>
          </p:cNvSpPr>
          <p:nvPr>
            <p:ph idx="1"/>
          </p:nvPr>
        </p:nvSpPr>
        <p:spPr>
          <a:xfrm>
            <a:off x="0" y="1340768"/>
            <a:ext cx="9144000" cy="396044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indent="450000" algn="just">
              <a:buNone/>
            </a:pPr>
            <a:endParaRPr lang="ru-RU" sz="2000" dirty="0" smtClean="0"/>
          </a:p>
          <a:p>
            <a:pPr indent="450000" algn="just"/>
            <a:r>
              <a:rPr lang="ru-RU" sz="2000" dirty="0" smtClean="0">
                <a:solidFill>
                  <a:srgbClr val="7030A0"/>
                </a:solidFill>
              </a:rPr>
              <a:t>Проведение публичных слушаний по отчету об исполнении бюджета городского округа Лотошино Московской области за 2021 год подтверждает реализацию принципов открытости и прозрачности управления финансами в нашем муниципальном образовании. </a:t>
            </a:r>
          </a:p>
          <a:p>
            <a:pPr indent="450000" algn="just"/>
            <a:r>
              <a:rPr lang="ru-RU" sz="2000" dirty="0" smtClean="0">
                <a:solidFill>
                  <a:srgbClr val="7030A0"/>
                </a:solidFill>
              </a:rPr>
              <a:t>В 2021 году планово проводилась работа по мобилизации всех имеющихся ресурсов, оптимизации неэффективных расходов, разумному использованию имеющихся средств бюджета городского округа Лотошино Московской области.</a:t>
            </a:r>
          </a:p>
          <a:p>
            <a:pPr indent="450000" algn="just"/>
            <a:r>
              <a:rPr lang="ru-RU" sz="2000" dirty="0" smtClean="0">
                <a:solidFill>
                  <a:srgbClr val="7030A0"/>
                </a:solidFill>
              </a:rPr>
              <a:t>Бюджет для граждан нацелен на получение обратной связи от граждан, которым интересны современные проблемы муниципальных финансов в городском округе Лотошино.</a:t>
            </a:r>
          </a:p>
          <a:p>
            <a:pPr indent="0" algn="ctr" fontAlgn="base">
              <a:spcBef>
                <a:spcPct val="0"/>
              </a:spcBef>
              <a:buFont typeface="Arial" pitchFamily="34" charset="0"/>
              <a:buNone/>
              <a:defRPr/>
            </a:pPr>
            <a:endParaRPr lang="ru-RU" sz="2450" b="1" dirty="0" smtClean="0">
              <a:solidFill>
                <a:srgbClr val="7030A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648072"/>
          </a:xfrm>
        </p:spPr>
        <p:txBody>
          <a:bodyPr/>
          <a:lstStyle/>
          <a:p>
            <a:r>
              <a:rPr lang="ru-RU" sz="2000" b="1" dirty="0" smtClean="0">
                <a:solidFill>
                  <a:srgbClr val="FF0000"/>
                </a:solidFill>
                <a:latin typeface="+mn-lt"/>
              </a:rPr>
              <a:t>Сведения о расходах по разделам и подразделам классификации расходов бюджета городского округа Лотошино за 2020 -2021 годы</a:t>
            </a:r>
          </a:p>
        </p:txBody>
      </p:sp>
      <p:sp>
        <p:nvSpPr>
          <p:cNvPr id="3" name="Содержимое 2"/>
          <p:cNvSpPr>
            <a:spLocks noGrp="1"/>
          </p:cNvSpPr>
          <p:nvPr>
            <p:ph idx="1"/>
          </p:nvPr>
        </p:nvSpPr>
        <p:spPr/>
        <p:txBody>
          <a:bodyPr/>
          <a:lstStyle/>
          <a:p>
            <a:endParaRPr lang="ru-RU"/>
          </a:p>
        </p:txBody>
      </p:sp>
      <p:graphicFrame>
        <p:nvGraphicFramePr>
          <p:cNvPr id="4" name="Содержимое 6"/>
          <p:cNvGraphicFramePr>
            <a:graphicFrameLocks/>
          </p:cNvGraphicFramePr>
          <p:nvPr/>
        </p:nvGraphicFramePr>
        <p:xfrm>
          <a:off x="323528" y="1412776"/>
          <a:ext cx="8568951" cy="5178444"/>
        </p:xfrm>
        <a:graphic>
          <a:graphicData uri="http://schemas.openxmlformats.org/drawingml/2006/table">
            <a:tbl>
              <a:tblPr/>
              <a:tblGrid>
                <a:gridCol w="576064"/>
                <a:gridCol w="3960440"/>
                <a:gridCol w="1152128"/>
                <a:gridCol w="792088"/>
                <a:gridCol w="864096"/>
                <a:gridCol w="1224135"/>
              </a:tblGrid>
              <a:tr h="144016">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Код</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Наименование разделов, подразделов</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Факт </a:t>
                      </a:r>
                    </a:p>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2020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3">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2021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tc>
                <a:tc hMerge="1">
                  <a:txBody>
                    <a:bodyPr/>
                    <a:lstStyle/>
                    <a:p>
                      <a:endParaRPr lang="ru-RU"/>
                    </a:p>
                  </a:txBody>
                  <a:tcPr/>
                </a:tc>
              </a:tr>
              <a:tr h="180588">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План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Факт</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исполнения</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r>
              <a:tr h="3611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0400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Национальная экономика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150 339,5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192 444,6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186 199,2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96,75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880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Сельское хозяйство и рыболовство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381,6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742,0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452,8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61,02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880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Водное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1 622,1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1 622,1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Лесное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827,6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827,4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827,4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Транспорт</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51 957,5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58 120,1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58 116,3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99,99</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6783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Дорожное хозяйство (дорожные фонды)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92 063,5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125 997,0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120 060,8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95,29</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0410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Связь и информатика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2 839,6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2 176,0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2 176,0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0412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национальной экономики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2 269,7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2 960,0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2 943,8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99,45</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0500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Жилищно-коммунальное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149 632,8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224 578,7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207 419,8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92,36</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0501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Жилищное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4 842,8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5 264,0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4 461,4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84,75</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33984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0502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Коммунальное хозяйство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11 573,2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78 719,1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66 121,5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84,0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31964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0503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Благоустройство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125 781,7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139 855,6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136 128,1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97,33</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9945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0505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жилищно-коммунального хозяйства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7 435,1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740,0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708,8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95,78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7925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0600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Охрана окружающей среды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1 439,9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4 066,2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4 035,3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99,24</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8803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0603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Охрана объектов растительного и животного мира и среды их обитания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1 439,9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440,0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409,9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93,17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6783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0605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охраны окружающей среды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3 626,2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3 625,4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99,97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bl>
          </a:graphicData>
        </a:graphic>
      </p:graphicFrame>
      <p:sp>
        <p:nvSpPr>
          <p:cNvPr id="5" name="Прямоугольник 4"/>
          <p:cNvSpPr/>
          <p:nvPr/>
        </p:nvSpPr>
        <p:spPr>
          <a:xfrm>
            <a:off x="8028384" y="1196752"/>
            <a:ext cx="79208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7740352" y="1052736"/>
            <a:ext cx="1080120" cy="21602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rPr>
              <a:t>тыс. руб.</a:t>
            </a:r>
            <a:endParaRPr lang="ru-RU" sz="1400" dirty="0">
              <a:solidFill>
                <a:schemeClr val="tx1"/>
              </a:solidFill>
            </a:endParaRP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648072"/>
          </a:xfrm>
        </p:spPr>
        <p:txBody>
          <a:bodyPr/>
          <a:lstStyle/>
          <a:p>
            <a:r>
              <a:rPr lang="ru-RU" sz="2000" b="1" dirty="0" smtClean="0">
                <a:solidFill>
                  <a:srgbClr val="FF0000"/>
                </a:solidFill>
                <a:latin typeface="+mn-lt"/>
              </a:rPr>
              <a:t>Сведения о расходах по разделам и подразделам классификации расходов бюджета городского округа Лотошино за 2020 -2021 годы</a:t>
            </a:r>
          </a:p>
        </p:txBody>
      </p:sp>
      <p:sp>
        <p:nvSpPr>
          <p:cNvPr id="3" name="Содержимое 2"/>
          <p:cNvSpPr>
            <a:spLocks noGrp="1"/>
          </p:cNvSpPr>
          <p:nvPr>
            <p:ph idx="1"/>
          </p:nvPr>
        </p:nvSpPr>
        <p:spPr/>
        <p:txBody>
          <a:bodyPr/>
          <a:lstStyle/>
          <a:p>
            <a:endParaRPr lang="ru-RU"/>
          </a:p>
        </p:txBody>
      </p:sp>
      <p:graphicFrame>
        <p:nvGraphicFramePr>
          <p:cNvPr id="4" name="Содержимое 6"/>
          <p:cNvGraphicFramePr>
            <a:graphicFrameLocks/>
          </p:cNvGraphicFramePr>
          <p:nvPr/>
        </p:nvGraphicFramePr>
        <p:xfrm>
          <a:off x="251520" y="1628800"/>
          <a:ext cx="8568951" cy="4754880"/>
        </p:xfrm>
        <a:graphic>
          <a:graphicData uri="http://schemas.openxmlformats.org/drawingml/2006/table">
            <a:tbl>
              <a:tblPr/>
              <a:tblGrid>
                <a:gridCol w="576064"/>
                <a:gridCol w="3960440"/>
                <a:gridCol w="1152128"/>
                <a:gridCol w="792088"/>
                <a:gridCol w="864096"/>
                <a:gridCol w="1224135"/>
              </a:tblGrid>
              <a:tr h="144016">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Код</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Наименование разделов, подразделов</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Факт </a:t>
                      </a:r>
                    </a:p>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2020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gridSpan="3">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2021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hMerge="1">
                  <a:txBody>
                    <a:bodyPr/>
                    <a:lstStyle/>
                    <a:p>
                      <a:endParaRPr lang="ru-RU"/>
                    </a:p>
                  </a:txBody>
                  <a:tcPr/>
                </a:tc>
                <a:tc hMerge="1">
                  <a:txBody>
                    <a:bodyPr/>
                    <a:lstStyle/>
                    <a:p>
                      <a:endParaRPr lang="ru-RU"/>
                    </a:p>
                  </a:txBody>
                  <a:tcPr/>
                </a:tc>
              </a:tr>
              <a:tr h="180588">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План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Факт</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rgbClr val="7030A0"/>
                          </a:solidFill>
                          <a:effectLst/>
                          <a:latin typeface="Times New Roman" pitchFamily="18" charset="0"/>
                          <a:cs typeface="Times New Roman" pitchFamily="18" charset="0"/>
                        </a:rPr>
                        <a:t>%  исполнения</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r>
              <a:tr h="23087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0700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Образование</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448 538,7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429 780,2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418 260,7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97,32</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3087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Дошкольное образование</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153 288,8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106 189,7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103 542,3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97,51</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3087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Общее образование</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241 226,6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273 754,3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265 543,1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97,0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3087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Дополнительное образование детей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43 183,5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32 004,5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31 761,4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99,24</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3087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0707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Молодежная политика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4 601,6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5 331,0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5 331,0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308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0709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образования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6 238,2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12 500,7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12 082,9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96,66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308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0800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Культура, кинематография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127 545,1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135 830,1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128 972,5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94,95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0801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Культура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123 624,7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131 374,5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124 567,7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94,82</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0804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культуры, кинематографии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3 920,4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4 455,6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4 404,8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98,86</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Социальная политика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48 756,7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44 260,6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41 685,3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94,18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Пенсионное обеспечение</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6 979,9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6 546,9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6 528,4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99,72</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Социальное обеспечение населения</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29 541,1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23 853,4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21 677,7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90,88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Охрана семьи и детства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11 373,3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13 818,3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13 437,2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97,24</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Другие вопросы в области социальной политики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862,4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42,0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100,0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1100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Физическая культура и спорт</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64 044,7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64 108,5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63 859,1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99,61</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1101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Физическая культура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62 849,3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62 974,5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62 725,8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99,61</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1102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Массовый спорт</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1 195,4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1 134,0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1 133,3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0" i="0" u="none" strike="noStrike" cap="none" normalizeH="0" baseline="0" dirty="0" smtClean="0">
                          <a:ln>
                            <a:noFill/>
                          </a:ln>
                          <a:solidFill>
                            <a:schemeClr val="tx1"/>
                          </a:solidFill>
                          <a:effectLst/>
                          <a:latin typeface="Times New Roman" pitchFamily="18" charset="0"/>
                          <a:cs typeface="Times New Roman" pitchFamily="18" charset="0"/>
                        </a:rPr>
                        <a:t>99,94</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r h="2106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ru-RU" sz="95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ВСЕГО  РАСХОДОВ</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1 143 926,9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1 273 788,0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1 217 050,0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D3D3D3"/>
                        </a:gs>
                        <a:gs pos="39999">
                          <a:srgbClr val="85C2FF"/>
                        </a:gs>
                        <a:gs pos="70000">
                          <a:srgbClr val="C4D6EB"/>
                        </a:gs>
                        <a:gs pos="100000">
                          <a:srgbClr val="FFEBFA"/>
                        </a:gs>
                      </a:gsLst>
                      <a:lin ang="5400000" scaled="1"/>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ru-RU" sz="950" b="1" i="0" u="none" strike="noStrike" cap="none" normalizeH="0" baseline="0" dirty="0" smtClean="0">
                          <a:ln>
                            <a:noFill/>
                          </a:ln>
                          <a:solidFill>
                            <a:schemeClr val="tx1"/>
                          </a:solidFill>
                          <a:effectLst/>
                          <a:latin typeface="Times New Roman" pitchFamily="18" charset="0"/>
                          <a:cs typeface="Times New Roman" pitchFamily="18" charset="0"/>
                        </a:rPr>
                        <a:t>95,55</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rotWithShape="1">
                      <a:gsLst>
                        <a:gs pos="0">
                          <a:srgbClr val="85C2FF"/>
                        </a:gs>
                        <a:gs pos="39999">
                          <a:srgbClr val="85C2FF"/>
                        </a:gs>
                        <a:gs pos="60001">
                          <a:srgbClr val="D3D3D3"/>
                        </a:gs>
                        <a:gs pos="70000">
                          <a:srgbClr val="C4D6EB"/>
                        </a:gs>
                        <a:gs pos="100000">
                          <a:srgbClr val="FFEBFA"/>
                        </a:gs>
                      </a:gsLst>
                      <a:lin ang="5400000" scaled="1"/>
                    </a:gradFill>
                  </a:tcPr>
                </a:tc>
              </a:tr>
            </a:tbl>
          </a:graphicData>
        </a:graphic>
      </p:graphicFrame>
      <p:sp>
        <p:nvSpPr>
          <p:cNvPr id="5" name="Прямоугольник 4"/>
          <p:cNvSpPr/>
          <p:nvPr/>
        </p:nvSpPr>
        <p:spPr>
          <a:xfrm>
            <a:off x="8028384" y="1196752"/>
            <a:ext cx="79208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7740352" y="1340768"/>
            <a:ext cx="1080120" cy="21602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rPr>
              <a:t>тыс. руб.</a:t>
            </a:r>
            <a:endParaRPr lang="ru-RU" sz="1400" dirty="0">
              <a:solidFill>
                <a:schemeClr val="tx1"/>
              </a:solidFill>
            </a:endParaRP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779463"/>
          </a:xfrm>
        </p:spPr>
        <p:txBody>
          <a:bodyPr/>
          <a:lstStyle/>
          <a:p>
            <a:pPr algn="ctr">
              <a:defRPr/>
            </a:pPr>
            <a:r>
              <a:rPr lang="ru-RU" sz="4800" b="1" i="1" spc="-150" dirty="0" smtClean="0">
                <a:ln w="3175">
                  <a:noFill/>
                </a:ln>
                <a:solidFill>
                  <a:srgbClr val="FF0000"/>
                </a:solidFill>
                <a:effectLst>
                  <a:outerShdw blurRad="50800" dist="38100" dir="2700000" algn="tl" rotWithShape="0">
                    <a:prstClr val="black">
                      <a:alpha val="40000"/>
                    </a:prstClr>
                  </a:outerShdw>
                </a:effectLst>
                <a:latin typeface="Times New Roman" pitchFamily="18" charset="0"/>
                <a:ea typeface="+mn-ea"/>
                <a:cs typeface="Times New Roman" pitchFamily="18" charset="0"/>
              </a:rPr>
              <a:t>Муниципальный</a:t>
            </a:r>
            <a:r>
              <a:rPr lang="ru-RU" sz="4800" b="1" spc="-150" dirty="0" smtClean="0">
                <a:ln w="3175">
                  <a:noFill/>
                </a:ln>
                <a:solidFill>
                  <a:srgbClr val="FF0000"/>
                </a:solidFill>
                <a:effectLst>
                  <a:outerShdw blurRad="50800" dist="38100" dir="2700000" algn="tl" rotWithShape="0">
                    <a:prstClr val="black">
                      <a:alpha val="40000"/>
                    </a:prstClr>
                  </a:outerShdw>
                </a:effectLst>
                <a:ea typeface="+mn-ea"/>
                <a:cs typeface="Arial" charset="0"/>
              </a:rPr>
              <a:t> </a:t>
            </a:r>
            <a:r>
              <a:rPr lang="ru-RU" sz="4800" b="1" spc="-150" dirty="0">
                <a:ln w="3175">
                  <a:noFill/>
                </a:ln>
                <a:solidFill>
                  <a:srgbClr val="FF0000"/>
                </a:solidFill>
                <a:effectLst>
                  <a:outerShdw blurRad="50800" dist="38100" dir="2700000" algn="tl" rotWithShape="0">
                    <a:prstClr val="black">
                      <a:alpha val="40000"/>
                    </a:prstClr>
                  </a:outerShdw>
                </a:effectLst>
                <a:ea typeface="+mn-ea"/>
                <a:cs typeface="Arial" charset="0"/>
              </a:rPr>
              <a:t>долг </a:t>
            </a:r>
            <a:endParaRPr lang="ru-RU" dirty="0">
              <a:solidFill>
                <a:srgbClr val="FF0000"/>
              </a:solidFill>
            </a:endParaRPr>
          </a:p>
        </p:txBody>
      </p:sp>
      <p:pic>
        <p:nvPicPr>
          <p:cNvPr id="47106" name="Объект 6"/>
          <p:cNvPicPr>
            <a:picLocks noGrp="1" noChangeAspect="1"/>
          </p:cNvPicPr>
          <p:nvPr>
            <p:ph sz="quarter" idx="2"/>
          </p:nvPr>
        </p:nvPicPr>
        <p:blipFill>
          <a:blip r:embed="rId2" cstate="print"/>
          <a:srcRect/>
          <a:stretch>
            <a:fillRect/>
          </a:stretch>
        </p:blipFill>
        <p:spPr>
          <a:xfrm>
            <a:off x="323850" y="1557338"/>
            <a:ext cx="8434388" cy="4757737"/>
          </a:xfrm>
        </p:spPr>
      </p:pic>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13"/>
          <p:cNvGraphicFramePr>
            <a:graphicFrameLocks/>
          </p:cNvGraphicFramePr>
          <p:nvPr/>
        </p:nvGraphicFramePr>
        <p:xfrm>
          <a:off x="241300" y="685800"/>
          <a:ext cx="8483600" cy="5511800"/>
        </p:xfrm>
        <a:graphic>
          <a:graphicData uri="http://schemas.openxmlformats.org/drawingml/2006/chart">
            <c:chart xmlns:c="http://schemas.openxmlformats.org/drawingml/2006/chart" xmlns:r="http://schemas.openxmlformats.org/officeDocument/2006/relationships" r:id="rId2"/>
          </a:graphicData>
        </a:graphic>
      </p:graphicFrame>
      <p:sp>
        <p:nvSpPr>
          <p:cNvPr id="62467" name="TextBox 1"/>
          <p:cNvSpPr txBox="1">
            <a:spLocks noChangeArrowheads="1"/>
          </p:cNvSpPr>
          <p:nvPr/>
        </p:nvSpPr>
        <p:spPr bwMode="auto">
          <a:xfrm>
            <a:off x="468313" y="5516563"/>
            <a:ext cx="1079500" cy="261937"/>
          </a:xfrm>
          <a:prstGeom prst="rect">
            <a:avLst/>
          </a:prstGeom>
          <a:noFill/>
          <a:ln w="9525">
            <a:noFill/>
            <a:miter lim="800000"/>
            <a:headEnd/>
            <a:tailEnd/>
          </a:ln>
        </p:spPr>
        <p:txBody>
          <a:bodyPr>
            <a:spAutoFit/>
          </a:bodyPr>
          <a:lstStyle/>
          <a:p>
            <a:r>
              <a:rPr lang="ru-RU" sz="1100" b="1"/>
              <a:t>тыс. рублей</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13"/>
          <p:cNvGraphicFramePr>
            <a:graphicFrameLocks/>
          </p:cNvGraphicFramePr>
          <p:nvPr/>
        </p:nvGraphicFramePr>
        <p:xfrm>
          <a:off x="179512" y="188640"/>
          <a:ext cx="8640960" cy="5616624"/>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468313" y="5516563"/>
            <a:ext cx="1079500" cy="261937"/>
          </a:xfrm>
          <a:prstGeom prst="rect">
            <a:avLst/>
          </a:prstGeom>
          <a:noFill/>
        </p:spPr>
        <p:txBody>
          <a:bodyPr>
            <a:spAutoFit/>
          </a:bodyPr>
          <a:lstStyle/>
          <a:p>
            <a:pPr>
              <a:defRPr/>
            </a:pPr>
            <a:r>
              <a:rPr lang="ru-RU" sz="1100" b="1" dirty="0"/>
              <a:t>тыс. рублей</a:t>
            </a:r>
          </a:p>
        </p:txBody>
      </p:sp>
      <p:sp>
        <p:nvSpPr>
          <p:cNvPr id="7" name="Прямоугольник 6"/>
          <p:cNvSpPr/>
          <p:nvPr/>
        </p:nvSpPr>
        <p:spPr>
          <a:xfrm>
            <a:off x="971600" y="620688"/>
            <a:ext cx="7488832" cy="830997"/>
          </a:xfrm>
          <a:prstGeom prst="rect">
            <a:avLst/>
          </a:prstGeom>
        </p:spPr>
        <p:txBody>
          <a:bodyPr wrap="square">
            <a:spAutoFit/>
          </a:bodyPr>
          <a:lstStyle/>
          <a:p>
            <a:pPr algn="ctr"/>
            <a:r>
              <a:rPr lang="ru-RU" sz="2400" b="1" dirty="0" smtClean="0">
                <a:solidFill>
                  <a:srgbClr val="FF0000"/>
                </a:solidFill>
                <a:effectLst>
                  <a:outerShdw blurRad="38100" dist="38100" dir="2700000" algn="tl">
                    <a:srgbClr val="000000">
                      <a:alpha val="43137"/>
                    </a:srgbClr>
                  </a:outerShdw>
                </a:effectLst>
                <a:latin typeface="Calibri" pitchFamily="34" charset="0"/>
                <a:cs typeface="Times New Roman" panose="02020603050405020304" pitchFamily="18" charset="0"/>
              </a:rPr>
              <a:t>Расходы на обслуживание муниципального долга </a:t>
            </a:r>
          </a:p>
          <a:p>
            <a:pPr algn="ctr"/>
            <a:r>
              <a:rPr lang="ru-RU" sz="2400" b="1" dirty="0" smtClean="0">
                <a:solidFill>
                  <a:srgbClr val="FF0000"/>
                </a:solidFill>
                <a:effectLst>
                  <a:outerShdw blurRad="38100" dist="38100" dir="2700000" algn="tl">
                    <a:srgbClr val="000000">
                      <a:alpha val="43137"/>
                    </a:srgbClr>
                  </a:outerShdw>
                </a:effectLst>
                <a:latin typeface="Calibri" pitchFamily="34" charset="0"/>
                <a:cs typeface="Times New Roman" panose="02020603050405020304" pitchFamily="18" charset="0"/>
              </a:rPr>
              <a:t>2017-2021 годы</a:t>
            </a:r>
            <a:endParaRPr lang="ru-RU" sz="2400" b="1" dirty="0">
              <a:solidFill>
                <a:srgbClr val="FF0000"/>
              </a:solidFill>
              <a:effectLst>
                <a:outerShdw blurRad="38100" dist="38100" dir="2700000" algn="tl">
                  <a:srgbClr val="000000">
                    <a:alpha val="43137"/>
                  </a:srgbClr>
                </a:outerShdw>
              </a:effectLst>
              <a:latin typeface="Calibri" pitchFamily="34" charset="0"/>
              <a:cs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80728"/>
            <a:ext cx="8229600" cy="576064"/>
          </a:xfrm>
        </p:spPr>
        <p:txBody>
          <a:bodyPr/>
          <a:lstStyle/>
          <a:p>
            <a:r>
              <a:rPr lang="ru-RU" sz="2800" b="1" dirty="0" smtClean="0">
                <a:solidFill>
                  <a:srgbClr val="FF0000"/>
                </a:solidFill>
              </a:rPr>
              <a:t>Контактная информация</a:t>
            </a:r>
            <a:endParaRPr lang="ru-RU" sz="2800" b="1" dirty="0">
              <a:solidFill>
                <a:srgbClr val="FF0000"/>
              </a:solidFill>
            </a:endParaRPr>
          </a:p>
        </p:txBody>
      </p:sp>
      <p:sp>
        <p:nvSpPr>
          <p:cNvPr id="3" name="Текст 2"/>
          <p:cNvSpPr>
            <a:spLocks noGrp="1"/>
          </p:cNvSpPr>
          <p:nvPr>
            <p:ph type="body" idx="1"/>
          </p:nvPr>
        </p:nvSpPr>
        <p:spPr>
          <a:xfrm>
            <a:off x="457200" y="1855248"/>
            <a:ext cx="6203032" cy="1141704"/>
          </a:xfrm>
        </p:spPr>
        <p:txBody>
          <a:bodyPr/>
          <a:lstStyle/>
          <a:p>
            <a:r>
              <a:rPr lang="ru-RU" sz="1400" dirty="0" smtClean="0">
                <a:solidFill>
                  <a:schemeClr val="accent1">
                    <a:lumMod val="75000"/>
                  </a:schemeClr>
                </a:solidFill>
              </a:rPr>
              <a:t>Начальник Финансово-экономического управления  администрации городского округа Лотошино Московской области</a:t>
            </a:r>
          </a:p>
          <a:p>
            <a:endParaRPr lang="ru-RU" sz="1100" dirty="0" smtClean="0">
              <a:solidFill>
                <a:schemeClr val="accent1">
                  <a:lumMod val="75000"/>
                </a:schemeClr>
              </a:solidFill>
            </a:endParaRPr>
          </a:p>
          <a:p>
            <a:r>
              <a:rPr lang="ru-RU" sz="2000" u="sng" dirty="0" smtClean="0">
                <a:solidFill>
                  <a:schemeClr val="accent1">
                    <a:lumMod val="75000"/>
                  </a:schemeClr>
                </a:solidFill>
              </a:rPr>
              <a:t>Анисимова  Валентина  Владимировна</a:t>
            </a:r>
            <a:endParaRPr lang="ru-RU" sz="2000" u="sng" dirty="0">
              <a:solidFill>
                <a:schemeClr val="accent1">
                  <a:lumMod val="75000"/>
                </a:schemeClr>
              </a:solidFill>
            </a:endParaRPr>
          </a:p>
        </p:txBody>
      </p:sp>
      <p:sp>
        <p:nvSpPr>
          <p:cNvPr id="5" name="Содержимое 4"/>
          <p:cNvSpPr>
            <a:spLocks noGrp="1"/>
          </p:cNvSpPr>
          <p:nvPr>
            <p:ph sz="quarter" idx="2"/>
          </p:nvPr>
        </p:nvSpPr>
        <p:spPr>
          <a:xfrm>
            <a:off x="395536" y="3140968"/>
            <a:ext cx="8280920" cy="3456384"/>
          </a:xfrm>
          <a:ln>
            <a:solidFill>
              <a:schemeClr val="accent4">
                <a:lumMod val="75000"/>
              </a:schemeClr>
            </a:solidFill>
          </a:ln>
        </p:spPr>
        <p:style>
          <a:lnRef idx="1">
            <a:schemeClr val="accent2"/>
          </a:lnRef>
          <a:fillRef idx="3">
            <a:schemeClr val="accent2"/>
          </a:fillRef>
          <a:effectRef idx="2">
            <a:schemeClr val="accent2"/>
          </a:effectRef>
          <a:fontRef idx="minor">
            <a:schemeClr val="lt1"/>
          </a:fontRef>
        </p:style>
        <p:txBody>
          <a:bodyPr/>
          <a:lstStyle/>
          <a:p>
            <a:endParaRPr lang="ru-RU" sz="1800" dirty="0" smtClean="0"/>
          </a:p>
          <a:p>
            <a:r>
              <a:rPr lang="ru-RU" sz="1800" dirty="0" smtClean="0"/>
              <a:t>время работы управления: </a:t>
            </a:r>
            <a:r>
              <a:rPr lang="ru-RU" sz="1800" dirty="0" smtClean="0">
                <a:solidFill>
                  <a:schemeClr val="bg1"/>
                </a:solidFill>
              </a:rPr>
              <a:t>Понедельник</a:t>
            </a:r>
            <a:r>
              <a:rPr lang="ru-RU" sz="1800" dirty="0" smtClean="0"/>
              <a:t> – Пятница</a:t>
            </a:r>
          </a:p>
          <a:p>
            <a:r>
              <a:rPr lang="ru-RU" sz="1800" dirty="0" smtClean="0"/>
              <a:t>с 8.00 -17.00</a:t>
            </a:r>
          </a:p>
          <a:p>
            <a:r>
              <a:rPr lang="ru-RU" sz="1800" dirty="0" smtClean="0"/>
              <a:t>обед с 12.00 – 13.00</a:t>
            </a:r>
          </a:p>
          <a:p>
            <a:r>
              <a:rPr lang="ru-RU" sz="1800" dirty="0" smtClean="0"/>
              <a:t>кабинет 7</a:t>
            </a:r>
          </a:p>
          <a:p>
            <a:r>
              <a:rPr lang="ru-RU" sz="1800" dirty="0" smtClean="0"/>
              <a:t>телефон 8 (49628) 707-69</a:t>
            </a:r>
          </a:p>
          <a:p>
            <a:r>
              <a:rPr lang="ru-RU" sz="1800" dirty="0" smtClean="0"/>
              <a:t>вопросы, предложения и отзывы Вы можете отправить по электронной почте </a:t>
            </a:r>
            <a:r>
              <a:rPr lang="en-US" sz="1800" dirty="0" smtClean="0">
                <a:solidFill>
                  <a:srgbClr val="00B050"/>
                </a:solidFill>
                <a:hlinkClick r:id="rId2"/>
              </a:rPr>
              <a:t>lot-finupr@yandex.ru</a:t>
            </a:r>
            <a:r>
              <a:rPr lang="en-US" sz="1800" dirty="0" smtClean="0">
                <a:solidFill>
                  <a:srgbClr val="00B050"/>
                </a:solidFill>
              </a:rPr>
              <a:t> </a:t>
            </a:r>
            <a:r>
              <a:rPr lang="ru-RU" sz="1800" smtClean="0"/>
              <a:t>или по </a:t>
            </a:r>
            <a:r>
              <a:rPr lang="ru-RU" sz="1800" dirty="0" smtClean="0"/>
              <a:t>адресу: 143800, Московская обл.,          пос. Лотошино, ул. Центральная, д.18 </a:t>
            </a:r>
          </a:p>
          <a:p>
            <a:r>
              <a:rPr lang="ru-RU" sz="1800" dirty="0" smtClean="0"/>
              <a:t>личный прием граждан осуществляется согласно графику работы управления</a:t>
            </a:r>
          </a:p>
          <a:p>
            <a:endParaRPr lang="ru-RU" sz="1800" dirty="0"/>
          </a:p>
        </p:txBody>
      </p:sp>
      <p:pic>
        <p:nvPicPr>
          <p:cNvPr id="72706" name="Picture 2" descr="http://psi-hromova.ru/wp-content/uploads/2015/11/%D1%82%D0%B5%D0%BB%D0%B5%D1%84%D0%BE%D0%BD.jpg"/>
          <p:cNvPicPr>
            <a:picLocks noChangeAspect="1" noChangeArrowheads="1"/>
          </p:cNvPicPr>
          <p:nvPr/>
        </p:nvPicPr>
        <p:blipFill>
          <a:blip r:embed="rId3" cstate="print"/>
          <a:srcRect/>
          <a:stretch>
            <a:fillRect/>
          </a:stretch>
        </p:blipFill>
        <p:spPr bwMode="auto">
          <a:xfrm>
            <a:off x="6660232" y="980728"/>
            <a:ext cx="2016223" cy="2022645"/>
          </a:xfrm>
          <a:prstGeom prst="rect">
            <a:avLst/>
          </a:prstGeom>
          <a:noFill/>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509572"/>
          </a:xfrm>
        </p:spPr>
        <p:txBody>
          <a:bodyPr/>
          <a:lstStyle/>
          <a:p>
            <a:pPr marL="273050" indent="-273050" algn="ctr">
              <a:spcBef>
                <a:spcPct val="20000"/>
              </a:spcBef>
              <a:buClr>
                <a:srgbClr val="0BD0D9"/>
              </a:buClr>
              <a:buSzPct val="95000"/>
              <a:tabLst>
                <a:tab pos="723900" algn="l"/>
                <a:tab pos="1447800" algn="l"/>
                <a:tab pos="2171700" algn="l"/>
                <a:tab pos="2895600" algn="l"/>
                <a:tab pos="3619500" algn="l"/>
                <a:tab pos="4343400" algn="l"/>
                <a:tab pos="5067300" algn="l"/>
                <a:tab pos="5791200" algn="l"/>
                <a:tab pos="6515100" algn="l"/>
                <a:tab pos="7239000" algn="l"/>
              </a:tabLst>
            </a:pPr>
            <a:r>
              <a:rPr lang="ru-RU" sz="2400" b="1" dirty="0" smtClean="0">
                <a:solidFill>
                  <a:srgbClr val="FF0000"/>
                </a:solidFill>
              </a:rPr>
              <a:t>ГЛОССАРИЙ (основные понятия и определения) </a:t>
            </a:r>
            <a:endParaRPr lang="ru-RU" sz="2400" b="1" dirty="0" smtClean="0">
              <a:solidFill>
                <a:srgbClr val="FF0000"/>
              </a:solidFill>
              <a:latin typeface="+mn-lt"/>
              <a:ea typeface="+mn-ea"/>
              <a:cs typeface="+mn-cs"/>
            </a:endParaRPr>
          </a:p>
        </p:txBody>
      </p:sp>
      <p:sp>
        <p:nvSpPr>
          <p:cNvPr id="3" name="Содержимое 2"/>
          <p:cNvSpPr>
            <a:spLocks noGrp="1"/>
          </p:cNvSpPr>
          <p:nvPr>
            <p:ph idx="1"/>
          </p:nvPr>
        </p:nvSpPr>
        <p:spPr>
          <a:xfrm>
            <a:off x="428596" y="1428736"/>
            <a:ext cx="8229600" cy="4389437"/>
          </a:xfrm>
        </p:spPr>
        <p:txBody>
          <a:bodyPr/>
          <a:lstStyle/>
          <a:p>
            <a:pPr algn="just"/>
            <a:r>
              <a:rPr lang="ru-RU" sz="1400" b="1" i="1" dirty="0" smtClean="0">
                <a:latin typeface="Times New Roman" pitchFamily="18" charset="0"/>
                <a:cs typeface="Times New Roman" pitchFamily="18" charset="0"/>
              </a:rPr>
              <a:t>Бюджет</a:t>
            </a:r>
            <a:r>
              <a:rPr lang="ru-RU" sz="1400" dirty="0" smtClean="0">
                <a:latin typeface="Times New Roman" pitchFamily="18" charset="0"/>
                <a:cs typeface="Times New Roman" pitchFamily="18" charset="0"/>
              </a:rPr>
              <a:t> (со </a:t>
            </a:r>
            <a:r>
              <a:rPr lang="ru-RU" sz="1400" dirty="0" err="1" smtClean="0">
                <a:latin typeface="Times New Roman" pitchFamily="18" charset="0"/>
                <a:cs typeface="Times New Roman" pitchFamily="18" charset="0"/>
              </a:rPr>
              <a:t>старонормандского</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buogette</a:t>
            </a:r>
            <a:r>
              <a:rPr lang="ru-RU" sz="1400" dirty="0" smtClean="0">
                <a:latin typeface="Times New Roman" pitchFamily="18" charset="0"/>
                <a:cs typeface="Times New Roman" pitchFamily="18" charset="0"/>
              </a:rPr>
              <a:t> – сумка, кошелек) - форма образования и расходования денежных средств, предназначенных для финансового обеспечения задач и функций государства и местного самоуправления;</a:t>
            </a:r>
          </a:p>
          <a:p>
            <a:pPr algn="just"/>
            <a:r>
              <a:rPr lang="ru-RU" sz="1400" b="1" i="1" dirty="0" smtClean="0">
                <a:latin typeface="Times New Roman" pitchFamily="18" charset="0"/>
                <a:cs typeface="Times New Roman" pitchFamily="18" charset="0"/>
              </a:rPr>
              <a:t>консолидированный бюджет</a:t>
            </a:r>
            <a:r>
              <a:rPr lang="ru-RU" sz="1400" dirty="0" smtClean="0">
                <a:latin typeface="Times New Roman" pitchFamily="18" charset="0"/>
                <a:cs typeface="Times New Roman" pitchFamily="18" charset="0"/>
              </a:rPr>
              <a:t> - свод бюджетов бюджетной системы Российской Федерации на соответствующей территории (за исключением бюджетов государственных внебюджетных фондов) без учета межбюджетных трансфертов между этими бюджетами;</a:t>
            </a:r>
          </a:p>
          <a:p>
            <a:pPr algn="just"/>
            <a:r>
              <a:rPr lang="ru-RU" sz="1400" b="1" i="1" dirty="0" smtClean="0">
                <a:latin typeface="Times New Roman" pitchFamily="18" charset="0"/>
                <a:cs typeface="Times New Roman" pitchFamily="18" charset="0"/>
              </a:rPr>
              <a:t>бюджетная система Российской Федерации</a:t>
            </a:r>
            <a:r>
              <a:rPr lang="ru-RU" sz="1400" dirty="0" smtClean="0">
                <a:latin typeface="Times New Roman" pitchFamily="18" charset="0"/>
                <a:cs typeface="Times New Roman" pitchFamily="18" charset="0"/>
              </a:rPr>
              <a:t> - основанная на экономических отношениях и государственном устройстве Российской Федерации, регулируемая законодательством Российской Федерации совокупность федерального бюджета, бюджетов субъектов Российской Федерации, местных бюджетов и бюджетов государственных внебюджетных фондов;</a:t>
            </a:r>
          </a:p>
          <a:p>
            <a:pPr algn="just"/>
            <a:r>
              <a:rPr lang="ru-RU" sz="1400" b="1" i="1" dirty="0" smtClean="0">
                <a:latin typeface="Times New Roman" pitchFamily="18" charset="0"/>
                <a:cs typeface="Times New Roman" pitchFamily="18" charset="0"/>
              </a:rPr>
              <a:t>бюджетный процесс</a:t>
            </a:r>
            <a:r>
              <a:rPr lang="ru-RU" sz="1400" dirty="0" smtClean="0">
                <a:latin typeface="Times New Roman" pitchFamily="18" charset="0"/>
                <a:cs typeface="Times New Roman" pitchFamily="18" charset="0"/>
              </a:rPr>
              <a:t> - регламентируемая законодательством Российской Федерации деятельность органов государственной власти, органов местного самоуправления и иных участников бюджетного процесса по составлению и рассмотрению проектов бюджетов, утверждению и исполнению бюджетов, контролю за их исполнением, осуществлению бюджетного учета, составлению, внешней проверке, рассмотрению и утверждению бюджетной отчетности;</a:t>
            </a:r>
          </a:p>
          <a:p>
            <a:pPr algn="just"/>
            <a:r>
              <a:rPr lang="ru-RU" sz="1400" b="1" i="1" dirty="0" smtClean="0">
                <a:latin typeface="Times New Roman" pitchFamily="18" charset="0"/>
                <a:cs typeface="Times New Roman" pitchFamily="18" charset="0"/>
              </a:rPr>
              <a:t>доходы бюджета - </a:t>
            </a:r>
            <a:r>
              <a:rPr lang="ru-RU" sz="1400" dirty="0" smtClean="0">
                <a:latin typeface="Times New Roman" pitchFamily="18" charset="0"/>
                <a:cs typeface="Times New Roman" pitchFamily="18" charset="0"/>
              </a:rPr>
              <a:t>поступающие в бюджет денежные средства, за исключением средств, являющихся источниками финансирования дефицита бюджета;</a:t>
            </a:r>
          </a:p>
          <a:p>
            <a:r>
              <a:rPr lang="ru-RU" sz="1400" b="1" i="1" dirty="0" smtClean="0">
                <a:latin typeface="Times New Roman" pitchFamily="18" charset="0"/>
                <a:cs typeface="Times New Roman" pitchFamily="18" charset="0"/>
              </a:rPr>
              <a:t>расходы бюджета</a:t>
            </a:r>
            <a:r>
              <a:rPr lang="ru-RU" sz="1400" dirty="0" smtClean="0">
                <a:latin typeface="Times New Roman" pitchFamily="18" charset="0"/>
                <a:cs typeface="Times New Roman" pitchFamily="18" charset="0"/>
              </a:rPr>
              <a:t> - выплачиваемые из бюджета денежные средства, за исключением средств, являющихся источниками финансирования дефицита бюджета;</a:t>
            </a:r>
          </a:p>
          <a:p>
            <a:pPr algn="just"/>
            <a:endParaRPr lang="ru-RU" sz="1400" dirty="0" smtClean="0">
              <a:latin typeface="Times New Roman" pitchFamily="18" charset="0"/>
              <a:cs typeface="Times New Roman" pitchFamily="18" charset="0"/>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27584" y="620688"/>
            <a:ext cx="7056784" cy="642942"/>
          </a:xfrm>
        </p:spPr>
        <p:txBody>
          <a:bodyPr/>
          <a:lstStyle/>
          <a:p>
            <a:pPr algn="ctr"/>
            <a:r>
              <a:rPr lang="ru-RU" sz="5400" dirty="0" smtClean="0">
                <a:solidFill>
                  <a:srgbClr val="C00000"/>
                </a:solidFill>
              </a:rPr>
              <a:t/>
            </a:r>
            <a:br>
              <a:rPr lang="ru-RU" sz="5400" dirty="0" smtClean="0">
                <a:solidFill>
                  <a:srgbClr val="C00000"/>
                </a:solidFill>
              </a:rPr>
            </a:br>
            <a:r>
              <a:rPr lang="ru-RU" sz="2400" b="1" dirty="0" smtClean="0">
                <a:solidFill>
                  <a:srgbClr val="FF0000"/>
                </a:solidFill>
              </a:rPr>
              <a:t>ГЛОССАРИЙ (основные понятия и определения) </a:t>
            </a:r>
            <a:endParaRPr lang="ru-RU" sz="2400" b="1" dirty="0" smtClean="0">
              <a:solidFill>
                <a:srgbClr val="FF0000"/>
              </a:solidFill>
              <a:latin typeface="+mn-lt"/>
              <a:ea typeface="+mn-ea"/>
              <a:cs typeface="+mn-cs"/>
            </a:endParaRPr>
          </a:p>
        </p:txBody>
      </p:sp>
      <p:sp>
        <p:nvSpPr>
          <p:cNvPr id="3" name="Содержимое 2"/>
          <p:cNvSpPr>
            <a:spLocks noGrp="1"/>
          </p:cNvSpPr>
          <p:nvPr>
            <p:ph idx="1"/>
          </p:nvPr>
        </p:nvSpPr>
        <p:spPr>
          <a:xfrm>
            <a:off x="457200" y="1500175"/>
            <a:ext cx="8229600" cy="4824426"/>
          </a:xfrm>
        </p:spPr>
        <p:txBody>
          <a:bodyPr/>
          <a:lstStyle/>
          <a:p>
            <a:r>
              <a:rPr lang="ru-RU" sz="1400" b="1" i="1" dirty="0" smtClean="0">
                <a:latin typeface="Times New Roman" pitchFamily="18" charset="0"/>
                <a:cs typeface="Times New Roman" pitchFamily="18" charset="0"/>
              </a:rPr>
              <a:t>условно утверждаемые расходы бюджета</a:t>
            </a:r>
            <a:r>
              <a:rPr lang="ru-RU" sz="1400" dirty="0" smtClean="0">
                <a:latin typeface="Times New Roman" pitchFamily="18" charset="0"/>
                <a:cs typeface="Times New Roman" pitchFamily="18" charset="0"/>
              </a:rPr>
              <a:t> - расходы, не распределенные в плановом периоде в соответствии с классификацией расходов бюджетов бюджетные ассигнования;</a:t>
            </a:r>
          </a:p>
          <a:p>
            <a:r>
              <a:rPr lang="ru-RU" sz="1400" b="1" i="1" dirty="0" smtClean="0">
                <a:latin typeface="Times New Roman" pitchFamily="18" charset="0"/>
                <a:cs typeface="Times New Roman" pitchFamily="18" charset="0"/>
              </a:rPr>
              <a:t>межбюджетные трансферты</a:t>
            </a:r>
            <a:r>
              <a:rPr lang="ru-RU" sz="1400" dirty="0" smtClean="0">
                <a:latin typeface="Times New Roman" pitchFamily="18" charset="0"/>
                <a:cs typeface="Times New Roman" pitchFamily="18" charset="0"/>
              </a:rPr>
              <a:t> - средства, предоставляемые одним бюджетом бюджетной системы Российской Федерации другому бюджету бюджетной системы Российской Федерации:</a:t>
            </a:r>
          </a:p>
          <a:p>
            <a:r>
              <a:rPr lang="ru-RU" sz="1400" dirty="0" smtClean="0">
                <a:latin typeface="Times New Roman" pitchFamily="18" charset="0"/>
                <a:cs typeface="Times New Roman" pitchFamily="18" charset="0"/>
              </a:rPr>
              <a:t>- </a:t>
            </a:r>
            <a:r>
              <a:rPr lang="ru-RU" sz="1400" b="1" i="1" dirty="0" smtClean="0">
                <a:latin typeface="Times New Roman" pitchFamily="18" charset="0"/>
                <a:cs typeface="Times New Roman" pitchFamily="18" charset="0"/>
              </a:rPr>
              <a:t>дотации</a:t>
            </a:r>
            <a:r>
              <a:rPr lang="ru-RU" sz="1400" dirty="0" smtClean="0">
                <a:latin typeface="Times New Roman" pitchFamily="18" charset="0"/>
                <a:cs typeface="Times New Roman" pitchFamily="18" charset="0"/>
              </a:rPr>
              <a:t> – межбюджетные трансферты, предоставляемые на безвозмездной и безвозвратной основе,</a:t>
            </a:r>
          </a:p>
          <a:p>
            <a:r>
              <a:rPr lang="ru-RU" sz="1400" b="1" i="1" dirty="0" smtClean="0">
                <a:latin typeface="Times New Roman" pitchFamily="18" charset="0"/>
                <a:cs typeface="Times New Roman" pitchFamily="18" charset="0"/>
              </a:rPr>
              <a:t>- субвенции</a:t>
            </a:r>
            <a:r>
              <a:rPr lang="ru-RU" sz="1400" dirty="0" smtClean="0">
                <a:latin typeface="Times New Roman" pitchFamily="18" charset="0"/>
                <a:cs typeface="Times New Roman" pitchFamily="18" charset="0"/>
              </a:rPr>
              <a:t> – межбюджетные трансферты, предоставляемые местным бюджетам в целях финансового обеспечения расходных обязательств муниципальных образований, возникающих при выполнении государственных полномочий Российской Федерации, субъектов Российской Федерации, переданных для осуществления органам местного самоуправления в установленном порядке,</a:t>
            </a:r>
          </a:p>
          <a:p>
            <a:r>
              <a:rPr lang="ru-RU" sz="1400" b="1" i="1" dirty="0" smtClean="0">
                <a:latin typeface="Times New Roman" pitchFamily="18" charset="0"/>
                <a:cs typeface="Times New Roman" pitchFamily="18" charset="0"/>
              </a:rPr>
              <a:t>- субсидии</a:t>
            </a:r>
            <a:r>
              <a:rPr lang="ru-RU" sz="1400" dirty="0" smtClean="0">
                <a:latin typeface="Times New Roman" pitchFamily="18" charset="0"/>
                <a:cs typeface="Times New Roman" pitchFamily="18" charset="0"/>
              </a:rPr>
              <a:t> – межбюджетные трансферты, предоставляемые бюджетам муниципальных образований в целях </a:t>
            </a:r>
            <a:r>
              <a:rPr lang="ru-RU" sz="1400" dirty="0" err="1" smtClean="0">
                <a:latin typeface="Times New Roman" pitchFamily="18" charset="0"/>
                <a:cs typeface="Times New Roman" pitchFamily="18" charset="0"/>
              </a:rPr>
              <a:t>софинансирования</a:t>
            </a:r>
            <a:r>
              <a:rPr lang="ru-RU" sz="1400" dirty="0" smtClean="0">
                <a:latin typeface="Times New Roman" pitchFamily="18" charset="0"/>
                <a:cs typeface="Times New Roman" pitchFamily="18" charset="0"/>
              </a:rPr>
              <a:t> расходных обязательств, возникающих при выполнении полномочий органов местного самоуправления по вопросам местного значения;</a:t>
            </a:r>
          </a:p>
          <a:p>
            <a:r>
              <a:rPr lang="ru-RU" sz="1400" b="1" i="1" dirty="0" smtClean="0">
                <a:latin typeface="Times New Roman" pitchFamily="18" charset="0"/>
                <a:cs typeface="Times New Roman" pitchFamily="18" charset="0"/>
              </a:rPr>
              <a:t>муниципальный долг</a:t>
            </a:r>
            <a:r>
              <a:rPr lang="ru-RU" sz="1400" dirty="0" smtClean="0">
                <a:latin typeface="Times New Roman" pitchFamily="18" charset="0"/>
                <a:cs typeface="Times New Roman" pitchFamily="18" charset="0"/>
              </a:rPr>
              <a:t> - обязательства, возникающие из муниципальных заимствований, гарантий по обязательствам третьих лиц, другие обязательства в соответствии с видами долговых обязательств, принятые на себя муниципальным образованием;</a:t>
            </a:r>
          </a:p>
          <a:p>
            <a:r>
              <a:rPr lang="ru-RU" sz="1400" b="1" i="1" dirty="0" smtClean="0">
                <a:latin typeface="Times New Roman" pitchFamily="18" charset="0"/>
                <a:cs typeface="Times New Roman" pitchFamily="18" charset="0"/>
              </a:rPr>
              <a:t>дефицит бюджета</a:t>
            </a:r>
            <a:r>
              <a:rPr lang="ru-RU" sz="1400" dirty="0" smtClean="0">
                <a:latin typeface="Times New Roman" pitchFamily="18" charset="0"/>
                <a:cs typeface="Times New Roman" pitchFamily="18" charset="0"/>
              </a:rPr>
              <a:t> - превышение расходов бюджета над его доходами;</a:t>
            </a:r>
          </a:p>
          <a:p>
            <a:r>
              <a:rPr lang="ru-RU" sz="1400" b="1" i="1" dirty="0" err="1" smtClean="0">
                <a:latin typeface="Times New Roman" pitchFamily="18" charset="0"/>
                <a:cs typeface="Times New Roman" pitchFamily="18" charset="0"/>
              </a:rPr>
              <a:t>профицит</a:t>
            </a:r>
            <a:r>
              <a:rPr lang="ru-RU" sz="1400" b="1" i="1" dirty="0" smtClean="0">
                <a:latin typeface="Times New Roman" pitchFamily="18" charset="0"/>
                <a:cs typeface="Times New Roman" pitchFamily="18" charset="0"/>
              </a:rPr>
              <a:t> бюджета</a:t>
            </a:r>
            <a:r>
              <a:rPr lang="ru-RU" sz="1400" dirty="0" smtClean="0">
                <a:latin typeface="Times New Roman" pitchFamily="18" charset="0"/>
                <a:cs typeface="Times New Roman" pitchFamily="18" charset="0"/>
              </a:rPr>
              <a:t> - превышение доходов бюджета над его расходами</a:t>
            </a:r>
            <a:endParaRPr lang="ru-RU" sz="1400" dirty="0">
              <a:latin typeface="Times New Roman" pitchFamily="18" charset="0"/>
              <a:cs typeface="Times New Roman" pitchFamily="18" charset="0"/>
            </a:endParaRPr>
          </a:p>
        </p:txBody>
      </p:sp>
      <p:sp>
        <p:nvSpPr>
          <p:cNvPr id="4" name="Текст 3"/>
          <p:cNvSpPr>
            <a:spLocks noGrp="1"/>
          </p:cNvSpPr>
          <p:nvPr>
            <p:ph type="body" sz="quarter" idx="4294967295"/>
          </p:nvPr>
        </p:nvSpPr>
        <p:spPr>
          <a:xfrm>
            <a:off x="9001156" y="785813"/>
            <a:ext cx="142844" cy="142857"/>
          </a:xfrm>
        </p:spPr>
        <p:txBody>
          <a:bodyPr anchor="ctr">
            <a:normAutofit fontScale="25000" lnSpcReduction="20000"/>
          </a:bodyPr>
          <a:lstStyle/>
          <a:p>
            <a:pPr algn="ctr"/>
            <a:endParaRPr lang="ru-RU" sz="2400" dirty="0">
              <a:solidFill>
                <a:srgbClr val="C00000"/>
              </a:solidFill>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a:xfrm>
            <a:off x="395288" y="115888"/>
            <a:ext cx="8291512" cy="433387"/>
          </a:xfrm>
        </p:spPr>
        <p:txBody>
          <a:bodyPr/>
          <a:lstStyle/>
          <a:p>
            <a:r>
              <a:rPr lang="ru-RU" altLang="ru-RU" sz="2400" b="1" dirty="0" smtClean="0">
                <a:solidFill>
                  <a:srgbClr val="FF0000"/>
                </a:solidFill>
                <a:latin typeface="Times New Roman" pitchFamily="18" charset="0"/>
              </a:rPr>
              <a:t>ЧТО ТАКОЕ БЮДЖЕТ?</a:t>
            </a:r>
          </a:p>
        </p:txBody>
      </p:sp>
      <p:sp>
        <p:nvSpPr>
          <p:cNvPr id="3" name="Выгнутая вверх стрелка 2"/>
          <p:cNvSpPr/>
          <p:nvPr/>
        </p:nvSpPr>
        <p:spPr>
          <a:xfrm>
            <a:off x="3011488" y="2816225"/>
            <a:ext cx="6097587" cy="571500"/>
          </a:xfrm>
          <a:prstGeom prst="curvedDownArrow">
            <a:avLst/>
          </a:prstGeom>
          <a:solidFill>
            <a:schemeClr val="accent4">
              <a:lumMod val="7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spAutoFit/>
          </a:bodyPr>
          <a:lstStyle/>
          <a:p>
            <a:pPr algn="ctr">
              <a:defRPr/>
            </a:pPr>
            <a:endParaRPr lang="ru-RU" sz="1200" dirty="0">
              <a:solidFill>
                <a:schemeClr val="tx1"/>
              </a:solidFill>
              <a:latin typeface="Times New Roman" panose="02020603050405020304" pitchFamily="18" charset="0"/>
              <a:cs typeface="Times New Roman" panose="02020603050405020304" pitchFamily="18" charset="0"/>
            </a:endParaRPr>
          </a:p>
        </p:txBody>
      </p:sp>
      <p:grpSp>
        <p:nvGrpSpPr>
          <p:cNvPr id="2" name="Группа 3"/>
          <p:cNvGrpSpPr/>
          <p:nvPr/>
        </p:nvGrpSpPr>
        <p:grpSpPr>
          <a:xfrm>
            <a:off x="3275856" y="1628800"/>
            <a:ext cx="2520000" cy="3960000"/>
            <a:chOff x="2080617" y="0"/>
            <a:chExt cx="1934765" cy="4063999"/>
          </a:xfrm>
          <a:effectLst>
            <a:outerShdw blurRad="50800" dist="38100" dir="13500000" algn="br" rotWithShape="0">
              <a:prstClr val="black">
                <a:alpha val="40000"/>
              </a:prstClr>
            </a:outerShdw>
          </a:effectLst>
        </p:grpSpPr>
        <p:sp>
          <p:nvSpPr>
            <p:cNvPr id="5" name="Скругленный прямоугольник 4"/>
            <p:cNvSpPr/>
            <p:nvPr/>
          </p:nvSpPr>
          <p:spPr>
            <a:xfrm>
              <a:off x="2080617" y="0"/>
              <a:ext cx="1934765" cy="4063999"/>
            </a:xfrm>
            <a:prstGeom prst="roundRect">
              <a:avLst>
                <a:gd name="adj" fmla="val 10000"/>
              </a:avLst>
            </a:prstGeom>
            <a:solidFill>
              <a:schemeClr val="bg1">
                <a:lumMod val="95000"/>
              </a:schemeClr>
            </a:solidFill>
            <a:ln w="22225">
              <a:solidFill>
                <a:schemeClr val="accent4">
                  <a:lumMod val="75000"/>
                </a:schemeClr>
              </a:solidFill>
            </a:ln>
            <a:scene3d>
              <a:camera prst="orthographicFront"/>
              <a:lightRig rig="threePt" dir="t"/>
            </a:scene3d>
            <a:sp3d>
              <a:bevelT w="165100" prst="coolSlant"/>
            </a:sp3d>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lgn="ctr">
                <a:defRPr/>
              </a:pPr>
              <a:r>
                <a:rPr lang="ru-RU" sz="2800" b="1" dirty="0">
                  <a:solidFill>
                    <a:srgbClr val="002060"/>
                  </a:solidFill>
                  <a:latin typeface="Times New Roman" panose="02020603050405020304" pitchFamily="18" charset="0"/>
                  <a:cs typeface="Times New Roman" panose="02020603050405020304" pitchFamily="18" charset="0"/>
                </a:rPr>
                <a:t>ДОХОДЫ</a:t>
              </a:r>
            </a:p>
            <a:p>
              <a:pPr algn="ctr">
                <a:defRPr/>
              </a:pPr>
              <a:r>
                <a:rPr lang="ru-RU" sz="2800" b="1" dirty="0">
                  <a:solidFill>
                    <a:srgbClr val="002060"/>
                  </a:solidFill>
                  <a:latin typeface="Times New Roman" panose="02020603050405020304" pitchFamily="18" charset="0"/>
                  <a:cs typeface="Times New Roman" panose="02020603050405020304" pitchFamily="18" charset="0"/>
                </a:rPr>
                <a:t>бюджета</a:t>
              </a:r>
            </a:p>
          </p:txBody>
        </p:sp>
        <p:sp>
          <p:nvSpPr>
            <p:cNvPr id="6" name="Скругленный прямоугольник 4"/>
            <p:cNvSpPr/>
            <p:nvPr/>
          </p:nvSpPr>
          <p:spPr>
            <a:xfrm>
              <a:off x="2080617" y="0"/>
              <a:ext cx="1934765"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1450" tIns="171450" rIns="171450" bIns="171450" spcCol="1270" anchor="ctr"/>
            <a:lstStyle/>
            <a:p>
              <a:pPr algn="ctr" defTabSz="2000250">
                <a:lnSpc>
                  <a:spcPct val="90000"/>
                </a:lnSpc>
                <a:spcAft>
                  <a:spcPct val="35000"/>
                </a:spcAft>
                <a:defRPr/>
              </a:pPr>
              <a:endParaRPr lang="ru-RU" sz="4500" dirty="0">
                <a:latin typeface="Arial Narrow" panose="020B0606020202030204" pitchFamily="34" charset="0"/>
              </a:endParaRPr>
            </a:p>
          </p:txBody>
        </p:sp>
      </p:grpSp>
      <p:sp>
        <p:nvSpPr>
          <p:cNvPr id="9" name="Скругленный прямоугольник 4"/>
          <p:cNvSpPr/>
          <p:nvPr/>
        </p:nvSpPr>
        <p:spPr>
          <a:xfrm>
            <a:off x="4148138" y="1387475"/>
            <a:ext cx="1627187" cy="12223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1450" tIns="171450" rIns="171450" bIns="171450" spcCol="1270" anchor="ctr"/>
          <a:lstStyle/>
          <a:p>
            <a:pPr algn="ctr" defTabSz="2000250">
              <a:lnSpc>
                <a:spcPct val="90000"/>
              </a:lnSpc>
              <a:spcAft>
                <a:spcPct val="35000"/>
              </a:spcAft>
              <a:defRPr/>
            </a:pPr>
            <a:endParaRPr lang="ru-RU" sz="4500" dirty="0"/>
          </a:p>
        </p:txBody>
      </p:sp>
      <p:grpSp>
        <p:nvGrpSpPr>
          <p:cNvPr id="4" name="Группа 9"/>
          <p:cNvGrpSpPr/>
          <p:nvPr/>
        </p:nvGrpSpPr>
        <p:grpSpPr>
          <a:xfrm>
            <a:off x="6101916" y="1628800"/>
            <a:ext cx="2520000" cy="3960000"/>
            <a:chOff x="4160490" y="0"/>
            <a:chExt cx="1934765" cy="4063999"/>
          </a:xfrm>
          <a:effectLst>
            <a:outerShdw blurRad="50800" dist="38100" dir="13500000" algn="br" rotWithShape="0">
              <a:prstClr val="black">
                <a:alpha val="40000"/>
              </a:prstClr>
            </a:outerShdw>
          </a:effectLst>
        </p:grpSpPr>
        <p:sp>
          <p:nvSpPr>
            <p:cNvPr id="11" name="Скругленный прямоугольник 10"/>
            <p:cNvSpPr/>
            <p:nvPr/>
          </p:nvSpPr>
          <p:spPr>
            <a:xfrm>
              <a:off x="4160490" y="0"/>
              <a:ext cx="1934765" cy="4063999"/>
            </a:xfrm>
            <a:prstGeom prst="roundRect">
              <a:avLst>
                <a:gd name="adj" fmla="val 10000"/>
              </a:avLst>
            </a:prstGeom>
            <a:solidFill>
              <a:schemeClr val="bg1">
                <a:lumMod val="95000"/>
              </a:schemeClr>
            </a:solidFill>
            <a:ln w="22225">
              <a:solidFill>
                <a:schemeClr val="accent4">
                  <a:lumMod val="75000"/>
                </a:schemeClr>
              </a:solidFill>
            </a:ln>
            <a:scene3d>
              <a:camera prst="orthographicFront"/>
              <a:lightRig rig="threePt" dir="t"/>
            </a:scene3d>
            <a:sp3d>
              <a:bevelT w="165100" prst="coolSlant"/>
            </a:sp3d>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lgn="ctr">
                <a:defRPr/>
              </a:pPr>
              <a:r>
                <a:rPr lang="ru-RU" sz="2800" b="1" dirty="0">
                  <a:solidFill>
                    <a:srgbClr val="002060"/>
                  </a:solidFill>
                  <a:latin typeface="Times New Roman" panose="02020603050405020304" pitchFamily="18" charset="0"/>
                  <a:cs typeface="Times New Roman" panose="02020603050405020304" pitchFamily="18" charset="0"/>
                </a:rPr>
                <a:t>РАСХОДЫ </a:t>
              </a:r>
            </a:p>
            <a:p>
              <a:pPr algn="ctr">
                <a:defRPr/>
              </a:pPr>
              <a:r>
                <a:rPr lang="ru-RU" sz="2800" b="1" dirty="0">
                  <a:solidFill>
                    <a:srgbClr val="002060"/>
                  </a:solidFill>
                  <a:latin typeface="Times New Roman" panose="02020603050405020304" pitchFamily="18" charset="0"/>
                  <a:cs typeface="Times New Roman" panose="02020603050405020304" pitchFamily="18" charset="0"/>
                </a:rPr>
                <a:t>бюджета</a:t>
              </a:r>
            </a:p>
          </p:txBody>
        </p:sp>
        <p:sp>
          <p:nvSpPr>
            <p:cNvPr id="12" name="Скругленный прямоугольник 4"/>
            <p:cNvSpPr/>
            <p:nvPr/>
          </p:nvSpPr>
          <p:spPr>
            <a:xfrm>
              <a:off x="4160490" y="0"/>
              <a:ext cx="1934765"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1450" tIns="171450" rIns="171450" bIns="171450" spcCol="1270" anchor="ctr"/>
            <a:lstStyle/>
            <a:p>
              <a:pPr algn="ctr" defTabSz="2000250">
                <a:lnSpc>
                  <a:spcPct val="90000"/>
                </a:lnSpc>
                <a:spcAft>
                  <a:spcPct val="35000"/>
                </a:spcAft>
                <a:defRPr/>
              </a:pPr>
              <a:endParaRPr lang="ru-RU" sz="4500" dirty="0"/>
            </a:p>
          </p:txBody>
        </p:sp>
      </p:grpSp>
      <p:grpSp>
        <p:nvGrpSpPr>
          <p:cNvPr id="8" name="Группа 12"/>
          <p:cNvGrpSpPr/>
          <p:nvPr/>
        </p:nvGrpSpPr>
        <p:grpSpPr>
          <a:xfrm>
            <a:off x="394032" y="1628800"/>
            <a:ext cx="2548963" cy="3960000"/>
            <a:chOff x="-21493" y="0"/>
            <a:chExt cx="1957002" cy="4063999"/>
          </a:xfrm>
          <a:effectLst>
            <a:outerShdw blurRad="50800" dist="38100" dir="13500000" algn="br" rotWithShape="0">
              <a:prstClr val="black">
                <a:alpha val="40000"/>
              </a:prstClr>
            </a:outerShdw>
          </a:effectLst>
        </p:grpSpPr>
        <p:sp>
          <p:nvSpPr>
            <p:cNvPr id="14" name="Скругленный прямоугольник 13"/>
            <p:cNvSpPr/>
            <p:nvPr/>
          </p:nvSpPr>
          <p:spPr>
            <a:xfrm>
              <a:off x="-21493" y="0"/>
              <a:ext cx="1934765" cy="4063999"/>
            </a:xfrm>
            <a:prstGeom prst="roundRect">
              <a:avLst>
                <a:gd name="adj" fmla="val 10000"/>
              </a:avLst>
            </a:prstGeom>
            <a:solidFill>
              <a:schemeClr val="bg1">
                <a:lumMod val="95000"/>
              </a:schemeClr>
            </a:solidFill>
            <a:ln w="22225">
              <a:solidFill>
                <a:schemeClr val="accent4">
                  <a:lumMod val="75000"/>
                </a:schemeClr>
              </a:solidFill>
            </a:ln>
            <a:scene3d>
              <a:camera prst="orthographicFront"/>
              <a:lightRig rig="threePt" dir="t"/>
            </a:scene3d>
            <a:sp3d>
              <a:bevelT w="165100" prst="coolSlant"/>
            </a:sp3d>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lgn="ctr">
                <a:defRPr/>
              </a:pPr>
              <a:r>
                <a:rPr lang="ru-RU" sz="2800" b="1" dirty="0">
                  <a:solidFill>
                    <a:srgbClr val="002060"/>
                  </a:solidFill>
                  <a:latin typeface="Times New Roman" panose="02020603050405020304" pitchFamily="18" charset="0"/>
                  <a:cs typeface="Times New Roman" panose="02020603050405020304" pitchFamily="18" charset="0"/>
                </a:rPr>
                <a:t>БЮДЖЕТ</a:t>
              </a:r>
            </a:p>
          </p:txBody>
        </p:sp>
        <p:sp>
          <p:nvSpPr>
            <p:cNvPr id="15" name="Скругленный прямоугольник 4"/>
            <p:cNvSpPr/>
            <p:nvPr/>
          </p:nvSpPr>
          <p:spPr>
            <a:xfrm>
              <a:off x="744" y="0"/>
              <a:ext cx="1934765"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1450" tIns="171450" rIns="171450" bIns="171450" spcCol="1270" anchor="ctr"/>
            <a:lstStyle/>
            <a:p>
              <a:pPr algn="ctr" defTabSz="2000250">
                <a:lnSpc>
                  <a:spcPct val="90000"/>
                </a:lnSpc>
                <a:spcAft>
                  <a:spcPct val="35000"/>
                </a:spcAft>
                <a:defRPr/>
              </a:pPr>
              <a:endParaRPr lang="ru-RU" sz="4500" dirty="0"/>
            </a:p>
          </p:txBody>
        </p:sp>
      </p:grpSp>
      <p:sp>
        <p:nvSpPr>
          <p:cNvPr id="17" name="Скругленный прямоугольник 16"/>
          <p:cNvSpPr/>
          <p:nvPr/>
        </p:nvSpPr>
        <p:spPr>
          <a:xfrm>
            <a:off x="548995" y="2492800"/>
            <a:ext cx="2268000" cy="3096000"/>
          </a:xfrm>
          <a:prstGeom prst="roundRect">
            <a:avLst>
              <a:gd name="adj" fmla="val 10000"/>
            </a:avLst>
          </a:prstGeom>
          <a:gradFill>
            <a:gsLst>
              <a:gs pos="0">
                <a:schemeClr val="accent4">
                  <a:lumMod val="75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31750">
            <a:solidFill>
              <a:schemeClr val="bg1">
                <a:lumMod val="75000"/>
              </a:schemeClr>
            </a:solidFill>
          </a:ln>
          <a:scene3d>
            <a:camera prst="orthographicFront"/>
            <a:lightRig rig="threePt" dir="t"/>
          </a:scene3d>
          <a:sp3d prstMaterial="dkEdge">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defRPr/>
            </a:pPr>
            <a:endParaRPr lang="ru-RU" sz="1600" dirty="0">
              <a:latin typeface="Times New Roman" panose="02020603050405020304" pitchFamily="18" charset="0"/>
              <a:cs typeface="Times New Roman" panose="02020603050405020304" pitchFamily="18" charset="0"/>
            </a:endParaRPr>
          </a:p>
          <a:p>
            <a:pPr algn="ctr">
              <a:defRPr/>
            </a:pPr>
            <a:r>
              <a:rPr lang="ru-RU" sz="1600" dirty="0">
                <a:latin typeface="Times New Roman" panose="02020603050405020304" pitchFamily="18" charset="0"/>
                <a:cs typeface="Times New Roman" panose="02020603050405020304" pitchFamily="18" charset="0"/>
              </a:rPr>
              <a:t>- форма образования и расходования денежных средств, предназначенных для финансового обеспечения задач </a:t>
            </a:r>
          </a:p>
          <a:p>
            <a:pPr algn="ctr">
              <a:defRPr/>
            </a:pPr>
            <a:r>
              <a:rPr lang="ru-RU" sz="1600" dirty="0">
                <a:latin typeface="Times New Roman" panose="02020603050405020304" pitchFamily="18" charset="0"/>
                <a:cs typeface="Times New Roman" panose="02020603050405020304" pitchFamily="18" charset="0"/>
              </a:rPr>
              <a:t>и функций </a:t>
            </a:r>
          </a:p>
          <a:p>
            <a:pPr algn="ctr">
              <a:defRPr/>
            </a:pPr>
            <a:r>
              <a:rPr lang="ru-RU" sz="1600" dirty="0">
                <a:latin typeface="Times New Roman" panose="02020603050405020304" pitchFamily="18" charset="0"/>
                <a:cs typeface="Times New Roman" panose="02020603050405020304" pitchFamily="18" charset="0"/>
              </a:rPr>
              <a:t>органов местного самоуправления</a:t>
            </a:r>
          </a:p>
        </p:txBody>
      </p:sp>
      <p:grpSp>
        <p:nvGrpSpPr>
          <p:cNvPr id="10" name="Группа 18"/>
          <p:cNvGrpSpPr>
            <a:grpSpLocks/>
          </p:cNvGrpSpPr>
          <p:nvPr/>
        </p:nvGrpSpPr>
        <p:grpSpPr bwMode="auto">
          <a:xfrm>
            <a:off x="3406775" y="2427288"/>
            <a:ext cx="2259013" cy="3125787"/>
            <a:chOff x="1908526" y="1244795"/>
            <a:chExt cx="1877491" cy="1225919"/>
          </a:xfrm>
        </p:grpSpPr>
        <p:sp>
          <p:nvSpPr>
            <p:cNvPr id="20" name="Скругленный прямоугольник 19"/>
            <p:cNvSpPr/>
            <p:nvPr/>
          </p:nvSpPr>
          <p:spPr>
            <a:xfrm>
              <a:off x="1908526" y="1318261"/>
              <a:ext cx="1877491" cy="1152453"/>
            </a:xfrm>
            <a:prstGeom prst="roundRect">
              <a:avLst>
                <a:gd name="adj" fmla="val 10000"/>
              </a:avLst>
            </a:prstGeom>
            <a:gradFill>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31750">
              <a:solidFill>
                <a:schemeClr val="bg1">
                  <a:lumMod val="75000"/>
                </a:schemeClr>
              </a:solidFill>
            </a:ln>
            <a:scene3d>
              <a:camera prst="orthographicFront"/>
              <a:lightRig rig="threePt" dir="t"/>
            </a:scene3d>
            <a:sp3d prstMaterial="dkEdge">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defRPr/>
              </a:pPr>
              <a:endParaRPr lang="ru-RU" sz="1600" dirty="0">
                <a:latin typeface="Times New Roman" panose="02020603050405020304" pitchFamily="18" charset="0"/>
                <a:cs typeface="Times New Roman" panose="02020603050405020304" pitchFamily="18" charset="0"/>
              </a:endParaRPr>
            </a:p>
            <a:p>
              <a:pPr algn="ctr">
                <a:defRPr/>
              </a:pPr>
              <a:r>
                <a:rPr lang="ru-RU" sz="1600" dirty="0">
                  <a:latin typeface="Times New Roman" panose="02020603050405020304" pitchFamily="18" charset="0"/>
                  <a:cs typeface="Times New Roman" panose="02020603050405020304" pitchFamily="18" charset="0"/>
                </a:rPr>
                <a:t>поступающие в бюджет денежные средства (налоги юридических </a:t>
              </a:r>
            </a:p>
            <a:p>
              <a:pPr algn="ctr">
                <a:defRPr/>
              </a:pPr>
              <a:r>
                <a:rPr lang="ru-RU" sz="1600" dirty="0">
                  <a:latin typeface="Times New Roman" panose="02020603050405020304" pitchFamily="18" charset="0"/>
                  <a:cs typeface="Times New Roman" panose="02020603050405020304" pitchFamily="18" charset="0"/>
                </a:rPr>
                <a:t>и физических лиц, штрафы, административные платежи и сборы, финансовая помощь)</a:t>
              </a:r>
            </a:p>
          </p:txBody>
        </p:sp>
        <p:sp>
          <p:nvSpPr>
            <p:cNvPr id="21" name="Скругленный прямоугольник 4"/>
            <p:cNvSpPr/>
            <p:nvPr/>
          </p:nvSpPr>
          <p:spPr>
            <a:xfrm>
              <a:off x="2303848" y="1244795"/>
              <a:ext cx="1476034" cy="1153573"/>
            </a:xfrm>
            <a:prstGeom prst="rect">
              <a:avLst/>
            </a:prstGeom>
            <a:scene3d>
              <a:camera prst="orthographicFront"/>
              <a:lightRig rig="threePt" dir="t"/>
            </a:scene3d>
            <a:sp3d prstMaterial="dkEdge">
              <a:bevelT/>
            </a:sp3d>
          </p:spPr>
          <p:style>
            <a:lnRef idx="0">
              <a:scrgbClr r="0" g="0" b="0"/>
            </a:lnRef>
            <a:fillRef idx="0">
              <a:scrgbClr r="0" g="0" b="0"/>
            </a:fillRef>
            <a:effectRef idx="0">
              <a:scrgbClr r="0" g="0" b="0"/>
            </a:effectRef>
            <a:fontRef idx="minor">
              <a:schemeClr val="lt1"/>
            </a:fontRef>
          </p:style>
          <p:txBody>
            <a:bodyPr tIns="68580" bIns="68580" spcCol="1270" anchor="ctr"/>
            <a:lstStyle/>
            <a:p>
              <a:pPr algn="ctr" defTabSz="1600200">
                <a:lnSpc>
                  <a:spcPct val="90000"/>
                </a:lnSpc>
                <a:spcAft>
                  <a:spcPct val="35000"/>
                </a:spcAft>
                <a:defRPr/>
              </a:pPr>
              <a:endParaRPr lang="ru-RU" sz="3600" dirty="0"/>
            </a:p>
          </p:txBody>
        </p:sp>
      </p:grpSp>
      <p:grpSp>
        <p:nvGrpSpPr>
          <p:cNvPr id="13" name="Группа 21"/>
          <p:cNvGrpSpPr>
            <a:grpSpLocks/>
          </p:cNvGrpSpPr>
          <p:nvPr/>
        </p:nvGrpSpPr>
        <p:grpSpPr bwMode="auto">
          <a:xfrm>
            <a:off x="6227763" y="2609850"/>
            <a:ext cx="2268537" cy="2951163"/>
            <a:chOff x="4434767" y="1234373"/>
            <a:chExt cx="1627712" cy="1258300"/>
          </a:xfrm>
        </p:grpSpPr>
        <p:sp>
          <p:nvSpPr>
            <p:cNvPr id="23" name="Скругленный прямоугольник 22"/>
            <p:cNvSpPr/>
            <p:nvPr/>
          </p:nvSpPr>
          <p:spPr>
            <a:xfrm>
              <a:off x="4434767" y="1234373"/>
              <a:ext cx="1627712" cy="1258300"/>
            </a:xfrm>
            <a:prstGeom prst="roundRect">
              <a:avLst>
                <a:gd name="adj" fmla="val 10000"/>
              </a:avLst>
            </a:prstGeom>
            <a:gradFill>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31750">
              <a:solidFill>
                <a:schemeClr val="bg1">
                  <a:lumMod val="75000"/>
                </a:schemeClr>
              </a:solidFill>
            </a:ln>
            <a:scene3d>
              <a:camera prst="orthographicFront"/>
              <a:lightRig rig="threePt" dir="t"/>
            </a:scene3d>
            <a:sp3d prstMaterial="dkEdge">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defRPr/>
              </a:pPr>
              <a:r>
                <a:rPr lang="ru-RU" sz="1600" dirty="0">
                  <a:latin typeface="Times New Roman" panose="02020603050405020304" pitchFamily="18" charset="0"/>
                  <a:cs typeface="Times New Roman" panose="02020603050405020304" pitchFamily="18" charset="0"/>
                </a:rPr>
                <a:t>направляемые из бюджета денежные средства</a:t>
              </a:r>
            </a:p>
            <a:p>
              <a:pPr algn="ctr">
                <a:defRPr/>
              </a:pPr>
              <a:r>
                <a:rPr lang="ru-RU" sz="1600" dirty="0">
                  <a:latin typeface="Times New Roman" panose="02020603050405020304" pitchFamily="18" charset="0"/>
                  <a:cs typeface="Times New Roman" panose="02020603050405020304" pitchFamily="18" charset="0"/>
                </a:rPr>
                <a:t>(финансовое обеспечение муниципальных учреждений, </a:t>
              </a:r>
            </a:p>
            <a:p>
              <a:pPr algn="ctr">
                <a:defRPr/>
              </a:pPr>
              <a:r>
                <a:rPr lang="ru-RU" sz="1600" dirty="0">
                  <a:latin typeface="Times New Roman" panose="02020603050405020304" pitchFamily="18" charset="0"/>
                  <a:cs typeface="Times New Roman" panose="02020603050405020304" pitchFamily="18" charset="0"/>
                </a:rPr>
                <a:t>дорожное хозяйство, ЖКХ  и транспорт,  капитальное строительство и др</a:t>
              </a:r>
              <a:r>
                <a:rPr lang="ru-RU" sz="1600" dirty="0">
                  <a:latin typeface="Arial Narrow" panose="020B0606020202030204" pitchFamily="34" charset="0"/>
                </a:rPr>
                <a:t>.)</a:t>
              </a:r>
            </a:p>
          </p:txBody>
        </p:sp>
        <p:sp>
          <p:nvSpPr>
            <p:cNvPr id="24" name="Скругленный прямоугольник 4"/>
            <p:cNvSpPr/>
            <p:nvPr/>
          </p:nvSpPr>
          <p:spPr>
            <a:xfrm>
              <a:off x="4563480" y="1256033"/>
              <a:ext cx="1452298" cy="1189936"/>
            </a:xfrm>
            <a:prstGeom prst="rect">
              <a:avLst/>
            </a:prstGeom>
          </p:spPr>
          <p:style>
            <a:lnRef idx="0">
              <a:scrgbClr r="0" g="0" b="0"/>
            </a:lnRef>
            <a:fillRef idx="0">
              <a:scrgbClr r="0" g="0" b="0"/>
            </a:fillRef>
            <a:effectRef idx="0">
              <a:scrgbClr r="0" g="0" b="0"/>
            </a:effectRef>
            <a:fontRef idx="minor">
              <a:schemeClr val="lt1"/>
            </a:fontRef>
          </p:style>
          <p:txBody>
            <a:bodyPr tIns="68580" bIns="68580" spcCol="1270" anchor="ctr"/>
            <a:lstStyle/>
            <a:p>
              <a:pPr algn="ctr" defTabSz="1600200">
                <a:lnSpc>
                  <a:spcPct val="90000"/>
                </a:lnSpc>
                <a:spcAft>
                  <a:spcPct val="35000"/>
                </a:spcAft>
                <a:defRPr/>
              </a:pPr>
              <a:endParaRPr lang="ru-RU" sz="3600" dirty="0"/>
            </a:p>
          </p:txBody>
        </p:sp>
      </p:grpSp>
      <p:sp>
        <p:nvSpPr>
          <p:cNvPr id="27" name="Прямоугольник 26"/>
          <p:cNvSpPr/>
          <p:nvPr/>
        </p:nvSpPr>
        <p:spPr>
          <a:xfrm>
            <a:off x="1043608" y="692696"/>
            <a:ext cx="6592887" cy="738187"/>
          </a:xfrm>
          <a:prstGeom prst="rect">
            <a:avLst/>
          </a:prstGeom>
          <a:gradFill>
            <a:gsLst>
              <a:gs pos="0">
                <a:schemeClr val="accent3">
                  <a:tint val="50000"/>
                  <a:satMod val="300000"/>
                  <a:alpha val="0"/>
                </a:schemeClr>
              </a:gs>
              <a:gs pos="35000">
                <a:schemeClr val="accent3">
                  <a:tint val="37000"/>
                  <a:satMod val="300000"/>
                </a:schemeClr>
              </a:gs>
              <a:gs pos="100000">
                <a:schemeClr val="accent3">
                  <a:tint val="15000"/>
                  <a:satMod val="350000"/>
                </a:schemeClr>
              </a:gs>
            </a:gsLst>
          </a:gradFill>
          <a:ln>
            <a:noFill/>
          </a:ln>
        </p:spPr>
        <p:style>
          <a:lnRef idx="1">
            <a:schemeClr val="accent3"/>
          </a:lnRef>
          <a:fillRef idx="2">
            <a:schemeClr val="accent3"/>
          </a:fillRef>
          <a:effectRef idx="1">
            <a:schemeClr val="accent3"/>
          </a:effectRef>
          <a:fontRef idx="minor">
            <a:schemeClr val="dk1"/>
          </a:fontRef>
        </p:style>
        <p:txBody>
          <a:bodyPr>
            <a:spAutoFit/>
          </a:bodyPr>
          <a:lstStyle/>
          <a:p>
            <a:pPr algn="just">
              <a:defRPr/>
            </a:pPr>
            <a:r>
              <a:rPr lang="ru-RU" sz="1400" dirty="0">
                <a:solidFill>
                  <a:srgbClr val="002060"/>
                </a:solidFill>
                <a:latin typeface="Times New Roman" panose="02020603050405020304" pitchFamily="18" charset="0"/>
                <a:cs typeface="Times New Roman" panose="02020603050405020304" pitchFamily="18" charset="0"/>
              </a:rPr>
              <a:t>Слово это заимствовано из Англии, где в старину канцлер казначейства приносил ежегодно в парламент мешок с деньгами и произносил речь, которая собственно и называлась старинным нормандским словом "B</a:t>
            </a:r>
            <a:r>
              <a:rPr lang="en-US" sz="1400" dirty="0">
                <a:solidFill>
                  <a:srgbClr val="002060"/>
                </a:solidFill>
                <a:latin typeface="Times New Roman" panose="02020603050405020304" pitchFamily="18" charset="0"/>
                <a:cs typeface="Times New Roman" panose="02020603050405020304" pitchFamily="18" charset="0"/>
              </a:rPr>
              <a:t>o</a:t>
            </a:r>
            <a:r>
              <a:rPr lang="ru-RU" sz="1400" dirty="0">
                <a:solidFill>
                  <a:srgbClr val="002060"/>
                </a:solidFill>
                <a:latin typeface="Times New Roman" panose="02020603050405020304" pitchFamily="18" charset="0"/>
                <a:cs typeface="Times New Roman" panose="02020603050405020304" pitchFamily="18" charset="0"/>
              </a:rPr>
              <a:t>u</a:t>
            </a:r>
            <a:r>
              <a:rPr lang="en-US" sz="1400" dirty="0" err="1">
                <a:solidFill>
                  <a:srgbClr val="002060"/>
                </a:solidFill>
                <a:latin typeface="Times New Roman" panose="02020603050405020304" pitchFamily="18" charset="0"/>
                <a:cs typeface="Times New Roman" panose="02020603050405020304" pitchFamily="18" charset="0"/>
              </a:rPr>
              <a:t>gett</a:t>
            </a:r>
            <a:r>
              <a:rPr lang="ru-RU" sz="1400" dirty="0">
                <a:solidFill>
                  <a:srgbClr val="002060"/>
                </a:solidFill>
                <a:latin typeface="Times New Roman" panose="02020603050405020304" pitchFamily="18" charset="0"/>
                <a:cs typeface="Times New Roman" panose="02020603050405020304" pitchFamily="18" charset="0"/>
              </a:rPr>
              <a:t>e" (т.е. кожаный мешок)</a:t>
            </a:r>
          </a:p>
        </p:txBody>
      </p:sp>
      <p:sp>
        <p:nvSpPr>
          <p:cNvPr id="25" name="Прямоугольник с двумя скругленными противолежащими углами 24"/>
          <p:cNvSpPr/>
          <p:nvPr/>
        </p:nvSpPr>
        <p:spPr>
          <a:xfrm>
            <a:off x="354013" y="5734050"/>
            <a:ext cx="8208962" cy="792163"/>
          </a:xfrm>
          <a:prstGeom prst="round2DiagRect">
            <a:avLst/>
          </a:prstGeom>
          <a:gradFill>
            <a:gsLst>
              <a:gs pos="0">
                <a:schemeClr val="accent4">
                  <a:alpha val="91000"/>
                  <a:lumMod val="72000"/>
                  <a:lumOff val="28000"/>
                </a:schemeClr>
              </a:gs>
              <a:gs pos="35000">
                <a:schemeClr val="accent4">
                  <a:tint val="37000"/>
                  <a:satMod val="300000"/>
                </a:schemeClr>
              </a:gs>
              <a:gs pos="100000">
                <a:schemeClr val="accent4">
                  <a:tint val="15000"/>
                  <a:satMod val="350000"/>
                </a:schemeClr>
              </a:gs>
            </a:gsLst>
          </a:gradFill>
          <a:ln w="22225">
            <a:noFill/>
          </a:ln>
        </p:spPr>
        <p:style>
          <a:lnRef idx="1">
            <a:schemeClr val="accent4"/>
          </a:lnRef>
          <a:fillRef idx="2">
            <a:schemeClr val="accent4"/>
          </a:fillRef>
          <a:effectRef idx="1">
            <a:schemeClr val="accent4"/>
          </a:effectRef>
          <a:fontRef idx="minor">
            <a:schemeClr val="dk1"/>
          </a:fontRef>
        </p:style>
        <p:txBody>
          <a:bodyPr anchor="ctr"/>
          <a:lstStyle/>
          <a:p>
            <a:pPr algn="ctr">
              <a:defRPr/>
            </a:pPr>
            <a:r>
              <a:rPr lang="ru-RU" sz="1400" b="1" dirty="0">
                <a:solidFill>
                  <a:srgbClr val="002060"/>
                </a:solidFill>
                <a:latin typeface="Times New Roman" panose="02020603050405020304" pitchFamily="18" charset="0"/>
                <a:cs typeface="Times New Roman" panose="02020603050405020304" pitchFamily="18" charset="0"/>
              </a:rPr>
              <a:t>Если расходная часть бюджета превышает доходную, то бюджет формируется с дефицитом</a:t>
            </a:r>
          </a:p>
          <a:p>
            <a:pPr algn="ctr">
              <a:defRPr/>
            </a:pPr>
            <a:r>
              <a:rPr lang="ru-RU" sz="1400" b="1" dirty="0">
                <a:solidFill>
                  <a:srgbClr val="002060"/>
                </a:solidFill>
                <a:latin typeface="Times New Roman" panose="02020603050405020304" pitchFamily="18" charset="0"/>
                <a:cs typeface="Times New Roman" panose="02020603050405020304" pitchFamily="18" charset="0"/>
              </a:rPr>
              <a:t>Превышение доходов над расходами образует положительный остаток бюджета (профицит)</a:t>
            </a:r>
          </a:p>
        </p:txBody>
      </p:sp>
      <p:sp>
        <p:nvSpPr>
          <p:cNvPr id="7" name="Выгнутая вниз стрелка 6"/>
          <p:cNvSpPr/>
          <p:nvPr/>
        </p:nvSpPr>
        <p:spPr>
          <a:xfrm>
            <a:off x="3011488" y="3473450"/>
            <a:ext cx="6192837" cy="757238"/>
          </a:xfrm>
          <a:prstGeom prst="curvedUpArrow">
            <a:avLst/>
          </a:prstGeom>
          <a:solidFill>
            <a:schemeClr val="accent4">
              <a:lumMod val="7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spAutoFit/>
          </a:bodyPr>
          <a:lstStyle/>
          <a:p>
            <a:pPr algn="ctr">
              <a:defRPr/>
            </a:pPr>
            <a:endParaRPr lang="ru-RU" sz="1200" dirty="0">
              <a:solidFill>
                <a:schemeClr val="tx1"/>
              </a:solidFill>
              <a:latin typeface="Times New Roman" panose="02020603050405020304" pitchFamily="18" charset="0"/>
              <a:cs typeface="Times New Roman" panose="02020603050405020304" pitchFamily="18" charset="0"/>
            </a:endParaRPr>
          </a:p>
        </p:txBody>
      </p:sp>
      <p:sp>
        <p:nvSpPr>
          <p:cNvPr id="11280" name="Номер слайда 17"/>
          <p:cNvSpPr>
            <a:spLocks noGrp="1"/>
          </p:cNvSpPr>
          <p:nvPr>
            <p:ph type="sldNum" sz="quarter" idx="12"/>
          </p:nvPr>
        </p:nvSpPr>
        <p:spPr bwMode="auto">
          <a:xfrm>
            <a:off x="6983413" y="6480175"/>
            <a:ext cx="2133600" cy="365125"/>
          </a:xfrm>
          <a:noFill/>
          <a:ln>
            <a:miter lim="800000"/>
            <a:headEnd/>
            <a:tailEnd/>
          </a:ln>
        </p:spPr>
        <p:txBody>
          <a:bodyPr/>
          <a:lstStyle/>
          <a:p>
            <a:fld id="{BD846CB9-2287-4E07-949B-24893685F415}" type="slidenum">
              <a:rPr lang="ru-RU" altLang="ru-RU" smtClean="0">
                <a:latin typeface="Arial" charset="0"/>
                <a:cs typeface="Arial" charset="0"/>
              </a:rPr>
              <a:pPr/>
              <a:t>6</a:t>
            </a:fld>
            <a:endParaRPr lang="ru-RU" altLang="ru-RU" smtClean="0">
              <a:latin typeface="Arial" charset="0"/>
              <a:cs typeface="Arial" charset="0"/>
            </a:endParaRPr>
          </a:p>
        </p:txBody>
      </p:sp>
    </p:spTree>
  </p:cSld>
  <p:clrMapOvr>
    <a:masterClrMapping/>
  </p:clrMapOvr>
  <p:transition spd="slow" advClick="0" advTm="2000">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1619672" y="332656"/>
            <a:ext cx="5329238" cy="476250"/>
          </a:xfrm>
        </p:spPr>
        <p:txBody>
          <a:bodyPr>
            <a:normAutofit fontScale="90000"/>
          </a:bodyPr>
          <a:lstStyle/>
          <a:p>
            <a:pPr algn="ctr"/>
            <a:r>
              <a:rPr lang="ru-RU" altLang="ru-RU" sz="3200" dirty="0" smtClean="0">
                <a:solidFill>
                  <a:srgbClr val="FF0000"/>
                </a:solidFill>
                <a:latin typeface="Times New Roman" pitchFamily="18" charset="0"/>
                <a:cs typeface="Times New Roman" pitchFamily="18" charset="0"/>
              </a:rPr>
              <a:t>Этапы бюджетного процесса</a:t>
            </a:r>
          </a:p>
        </p:txBody>
      </p:sp>
      <p:graphicFrame>
        <p:nvGraphicFramePr>
          <p:cNvPr id="3" name="Схема 2"/>
          <p:cNvGraphicFramePr/>
          <p:nvPr/>
        </p:nvGraphicFramePr>
        <p:xfrm>
          <a:off x="467544" y="908720"/>
          <a:ext cx="712879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a:xfrm>
            <a:off x="1691680" y="548680"/>
            <a:ext cx="6027440" cy="792311"/>
          </a:xfrm>
        </p:spPr>
        <p:txBody>
          <a:bodyPr/>
          <a:lstStyle/>
          <a:p>
            <a:pPr algn="ctr" eaLnBrk="1" hangingPunct="1"/>
            <a:r>
              <a:rPr lang="ru-RU" altLang="ru-RU" sz="2400" b="1" dirty="0" smtClean="0">
                <a:solidFill>
                  <a:srgbClr val="FF0000"/>
                </a:solidFill>
                <a:latin typeface="Times New Roman" pitchFamily="18" charset="0"/>
                <a:cs typeface="Times New Roman" pitchFamily="18" charset="0"/>
              </a:rPr>
              <a:t>Законодательная база при исполнении бюджета городского округа Лотошино</a:t>
            </a:r>
          </a:p>
        </p:txBody>
      </p:sp>
      <p:sp>
        <p:nvSpPr>
          <p:cNvPr id="3" name="Объект 2"/>
          <p:cNvSpPr>
            <a:spLocks noGrp="1"/>
          </p:cNvSpPr>
          <p:nvPr>
            <p:ph idx="1"/>
          </p:nvPr>
        </p:nvSpPr>
        <p:spPr>
          <a:xfrm>
            <a:off x="7740650" y="5876925"/>
            <a:ext cx="182563" cy="138113"/>
          </a:xfrm>
        </p:spPr>
        <p:txBody>
          <a:bodyPr rtlCol="0">
            <a:normAutofit fontScale="25000" lnSpcReduction="20000"/>
          </a:bodyPr>
          <a:lstStyle/>
          <a:p>
            <a:pPr indent="0" eaLnBrk="1" fontAlgn="auto" hangingPunct="1">
              <a:spcAft>
                <a:spcPts val="0"/>
              </a:spcAft>
              <a:buFont typeface="Arial" pitchFamily="34" charset="0"/>
              <a:buNone/>
              <a:defRPr/>
            </a:pPr>
            <a:endParaRPr lang="ru-RU" dirty="0">
              <a:solidFill>
                <a:srgbClr val="0070C0"/>
              </a:solidFill>
            </a:endParaRPr>
          </a:p>
        </p:txBody>
      </p:sp>
      <p:graphicFrame>
        <p:nvGraphicFramePr>
          <p:cNvPr id="6" name="Объект 4"/>
          <p:cNvGraphicFramePr>
            <a:graphicFrameLocks/>
          </p:cNvGraphicFramePr>
          <p:nvPr/>
        </p:nvGraphicFramePr>
        <p:xfrm>
          <a:off x="323528" y="1412776"/>
          <a:ext cx="8287948"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Овал 7"/>
          <p:cNvSpPr/>
          <p:nvPr/>
        </p:nvSpPr>
        <p:spPr>
          <a:xfrm>
            <a:off x="1116013" y="4005263"/>
            <a:ext cx="596900" cy="596900"/>
          </a:xfrm>
          <a:prstGeom prst="ellipse">
            <a:avLst/>
          </a:prstGeom>
        </p:spPr>
        <p:style>
          <a:lnRef idx="2">
            <a:schemeClr val="accent3"/>
          </a:lnRef>
          <a:fillRef idx="1">
            <a:schemeClr val="lt1"/>
          </a:fillRef>
          <a:effectRef idx="0">
            <a:schemeClr val="accent3"/>
          </a:effectRef>
          <a:fontRef idx="minor">
            <a:schemeClr val="dk1">
              <a:hueOff val="0"/>
              <a:satOff val="0"/>
              <a:lumOff val="0"/>
              <a:alphaOff val="0"/>
            </a:schemeClr>
          </a:fontRef>
        </p:style>
      </p:sp>
      <p:pic>
        <p:nvPicPr>
          <p:cNvPr id="21510" name="Рисунок 3"/>
          <p:cNvPicPr>
            <a:picLocks noChangeAspect="1"/>
          </p:cNvPicPr>
          <p:nvPr/>
        </p:nvPicPr>
        <p:blipFill>
          <a:blip r:embed="rId7" cstate="print"/>
          <a:srcRect/>
          <a:stretch>
            <a:fillRect/>
          </a:stretch>
        </p:blipFill>
        <p:spPr bwMode="auto">
          <a:xfrm>
            <a:off x="8112125" y="239713"/>
            <a:ext cx="881063" cy="985837"/>
          </a:xfrm>
          <a:prstGeom prst="rect">
            <a:avLst/>
          </a:prstGeom>
          <a:noFill/>
          <a:ln w="9525">
            <a:noFill/>
            <a:miter lim="800000"/>
            <a:headEnd/>
            <a:tailEnd/>
          </a:ln>
        </p:spPr>
      </p:pic>
      <p:pic>
        <p:nvPicPr>
          <p:cNvPr id="21511" name="Рисунок 4"/>
          <p:cNvPicPr>
            <a:picLocks noChangeAspect="1"/>
          </p:cNvPicPr>
          <p:nvPr/>
        </p:nvPicPr>
        <p:blipFill>
          <a:blip r:embed="rId8" cstate="print"/>
          <a:srcRect/>
          <a:stretch>
            <a:fillRect/>
          </a:stretch>
        </p:blipFill>
        <p:spPr bwMode="auto">
          <a:xfrm>
            <a:off x="333375" y="241300"/>
            <a:ext cx="784225" cy="984250"/>
          </a:xfrm>
          <a:prstGeom prst="rect">
            <a:avLst/>
          </a:prstGeom>
          <a:noFill/>
          <a:ln w="9525">
            <a:noFill/>
            <a:miter lim="800000"/>
            <a:headEnd/>
            <a:tailEnd/>
          </a:ln>
        </p:spPr>
      </p:pic>
      <p:sp>
        <p:nvSpPr>
          <p:cNvPr id="17" name="Овал 16"/>
          <p:cNvSpPr/>
          <p:nvPr/>
        </p:nvSpPr>
        <p:spPr>
          <a:xfrm>
            <a:off x="971550" y="3200400"/>
            <a:ext cx="630238" cy="636588"/>
          </a:xfrm>
          <a:prstGeom prst="ellipse">
            <a:avLst/>
          </a:prstGeom>
          <a:blipFill rotWithShape="0">
            <a:blip r:embed="rId9" cstate="print"/>
            <a:stretch>
              <a:fillRect/>
            </a:stretch>
          </a:blipFill>
        </p:spPr>
        <p:style>
          <a:lnRef idx="2">
            <a:schemeClr val="accent3"/>
          </a:lnRef>
          <a:fillRef idx="1">
            <a:schemeClr val="lt1"/>
          </a:fillRef>
          <a:effectRef idx="0">
            <a:schemeClr val="accent3"/>
          </a:effectRef>
          <a:fontRef idx="minor">
            <a:schemeClr val="dk1">
              <a:hueOff val="0"/>
              <a:satOff val="0"/>
              <a:lumOff val="0"/>
              <a:alphaOff val="0"/>
            </a:schemeClr>
          </a:fontRef>
        </p:style>
      </p:sp>
      <p:sp>
        <p:nvSpPr>
          <p:cNvPr id="18" name="Овал 17"/>
          <p:cNvSpPr/>
          <p:nvPr/>
        </p:nvSpPr>
        <p:spPr>
          <a:xfrm>
            <a:off x="1071563" y="3857625"/>
            <a:ext cx="714375" cy="715963"/>
          </a:xfrm>
          <a:prstGeom prst="ellipse">
            <a:avLst/>
          </a:prstGeom>
          <a:blipFill rotWithShape="0">
            <a:blip r:embed="rId9" cstate="print"/>
            <a:stretch>
              <a:fillRect/>
            </a:stretch>
          </a:blipFill>
        </p:spPr>
        <p:style>
          <a:lnRef idx="2">
            <a:schemeClr val="accent3"/>
          </a:lnRef>
          <a:fillRef idx="1">
            <a:schemeClr val="lt1"/>
          </a:fillRef>
          <a:effectRef idx="0">
            <a:schemeClr val="accent3"/>
          </a:effectRef>
          <a:fontRef idx="minor">
            <a:schemeClr val="dk1">
              <a:hueOff val="0"/>
              <a:satOff val="0"/>
              <a:lumOff val="0"/>
              <a:alphaOff val="0"/>
            </a:schemeClr>
          </a:fontRef>
        </p:style>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76672"/>
            <a:ext cx="8786813" cy="928687"/>
          </a:xfrm>
        </p:spPr>
        <p:txBody>
          <a:bodyPr>
            <a:noAutofit/>
          </a:bodyPr>
          <a:lstStyle/>
          <a:p>
            <a:pPr algn="ctr" eaLnBrk="1" fontAlgn="auto" hangingPunct="1">
              <a:spcAft>
                <a:spcPts val="0"/>
              </a:spcAft>
              <a:defRPr/>
            </a:pPr>
            <a:r>
              <a:rPr lang="ru-RU" sz="2000" b="1" dirty="0" smtClean="0">
                <a:solidFill>
                  <a:srgbClr val="FF0000"/>
                </a:solidFill>
                <a:latin typeface="+mn-lt"/>
              </a:rPr>
              <a:t>Выполнение основных показателей прогноза социально-экономического развития городского округа Лотошино</a:t>
            </a:r>
            <a:endParaRPr lang="ru-RU" sz="2000" b="1" dirty="0">
              <a:solidFill>
                <a:srgbClr val="FF0000"/>
              </a:solidFill>
              <a:latin typeface="+mn-lt"/>
            </a:endParaRPr>
          </a:p>
        </p:txBody>
      </p:sp>
      <p:graphicFrame>
        <p:nvGraphicFramePr>
          <p:cNvPr id="4" name="Содержимое 3"/>
          <p:cNvGraphicFramePr>
            <a:graphicFrameLocks noGrp="1"/>
          </p:cNvGraphicFramePr>
          <p:nvPr>
            <p:ph idx="1"/>
          </p:nvPr>
        </p:nvGraphicFramePr>
        <p:xfrm>
          <a:off x="214281" y="1628800"/>
          <a:ext cx="8750207" cy="4392488"/>
        </p:xfrm>
        <a:graphic>
          <a:graphicData uri="http://schemas.openxmlformats.org/drawingml/2006/table">
            <a:tbl>
              <a:tblPr firstRow="1" bandRow="1">
                <a:tableStyleId>{F5AB1C69-6EDB-4FF4-983F-18BD219EF322}</a:tableStyleId>
              </a:tblPr>
              <a:tblGrid>
                <a:gridCol w="1869307">
                  <a:extLst>
                    <a:ext uri="{9D8B030D-6E8A-4147-A177-3AD203B41FA5}">
                      <a16:colId xmlns:a16="http://schemas.microsoft.com/office/drawing/2014/main" xmlns="" val="20000"/>
                    </a:ext>
                  </a:extLst>
                </a:gridCol>
                <a:gridCol w="908516">
                  <a:extLst>
                    <a:ext uri="{9D8B030D-6E8A-4147-A177-3AD203B41FA5}">
                      <a16:colId xmlns:a16="http://schemas.microsoft.com/office/drawing/2014/main" xmlns="" val="20001"/>
                    </a:ext>
                  </a:extLst>
                </a:gridCol>
                <a:gridCol w="767501">
                  <a:extLst>
                    <a:ext uri="{9D8B030D-6E8A-4147-A177-3AD203B41FA5}">
                      <a16:colId xmlns:a16="http://schemas.microsoft.com/office/drawing/2014/main" xmlns="" val="20002"/>
                    </a:ext>
                  </a:extLst>
                </a:gridCol>
                <a:gridCol w="1206930">
                  <a:extLst>
                    <a:ext uri="{9D8B030D-6E8A-4147-A177-3AD203B41FA5}">
                      <a16:colId xmlns:a16="http://schemas.microsoft.com/office/drawing/2014/main" xmlns="" val="20003"/>
                    </a:ext>
                  </a:extLst>
                </a:gridCol>
                <a:gridCol w="1056063">
                  <a:extLst>
                    <a:ext uri="{9D8B030D-6E8A-4147-A177-3AD203B41FA5}">
                      <a16:colId xmlns:a16="http://schemas.microsoft.com/office/drawing/2014/main" xmlns="" val="20004"/>
                    </a:ext>
                  </a:extLst>
                </a:gridCol>
                <a:gridCol w="829765">
                  <a:extLst>
                    <a:ext uri="{9D8B030D-6E8A-4147-A177-3AD203B41FA5}">
                      <a16:colId xmlns:a16="http://schemas.microsoft.com/office/drawing/2014/main" xmlns="" val="20005"/>
                    </a:ext>
                  </a:extLst>
                </a:gridCol>
                <a:gridCol w="1056063">
                  <a:extLst>
                    <a:ext uri="{9D8B030D-6E8A-4147-A177-3AD203B41FA5}">
                      <a16:colId xmlns:a16="http://schemas.microsoft.com/office/drawing/2014/main" xmlns="" val="20006"/>
                    </a:ext>
                  </a:extLst>
                </a:gridCol>
                <a:gridCol w="1056062">
                  <a:extLst>
                    <a:ext uri="{9D8B030D-6E8A-4147-A177-3AD203B41FA5}">
                      <a16:colId xmlns:a16="http://schemas.microsoft.com/office/drawing/2014/main" xmlns="" val="20007"/>
                    </a:ext>
                  </a:extLst>
                </a:gridCol>
              </a:tblGrid>
              <a:tr h="644425">
                <a:tc>
                  <a:txBody>
                    <a:bodyPr/>
                    <a:lstStyle/>
                    <a:p>
                      <a:pPr algn="ctr">
                        <a:spcAft>
                          <a:spcPts val="0"/>
                        </a:spcAft>
                      </a:pPr>
                      <a:r>
                        <a:rPr lang="ru-RU" sz="1000" dirty="0"/>
                        <a:t>Наименование</a:t>
                      </a:r>
                      <a:endParaRPr lang="ru-RU" sz="1200" dirty="0"/>
                    </a:p>
                    <a:p>
                      <a:pPr algn="ctr">
                        <a:spcAft>
                          <a:spcPts val="0"/>
                        </a:spcAft>
                      </a:pPr>
                      <a:r>
                        <a:rPr lang="ru-RU" sz="1000" dirty="0"/>
                        <a:t>показателя</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a:t>Единица</a:t>
                      </a:r>
                      <a:endParaRPr lang="ru-RU" sz="1200" dirty="0"/>
                    </a:p>
                    <a:p>
                      <a:pPr algn="ctr">
                        <a:spcAft>
                          <a:spcPts val="0"/>
                        </a:spcAft>
                      </a:pPr>
                      <a:r>
                        <a:rPr lang="ru-RU" sz="1000" dirty="0"/>
                        <a:t>измерен.</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t>План 2020 года</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latin typeface="+mn-lt"/>
                          <a:ea typeface="+mn-ea"/>
                          <a:cs typeface="+mn-cs"/>
                        </a:rPr>
                        <a:t>Фактическое</a:t>
                      </a:r>
                      <a:r>
                        <a:rPr lang="ru-RU" sz="1000" baseline="0" dirty="0" smtClean="0">
                          <a:latin typeface="+mn-lt"/>
                          <a:ea typeface="+mn-ea"/>
                          <a:cs typeface="+mn-cs"/>
                        </a:rPr>
                        <a:t> значение 2020 года</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t>Процент выполнения</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t>План 2021 года</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latin typeface="+mn-lt"/>
                          <a:ea typeface="+mn-ea"/>
                          <a:cs typeface="+mn-cs"/>
                        </a:rPr>
                        <a:t>Фактическое</a:t>
                      </a:r>
                      <a:r>
                        <a:rPr lang="ru-RU" sz="1000" baseline="0" dirty="0" smtClean="0">
                          <a:latin typeface="+mn-lt"/>
                          <a:ea typeface="+mn-ea"/>
                          <a:cs typeface="+mn-cs"/>
                        </a:rPr>
                        <a:t> значение 2021 года</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t>Процент выполнения</a:t>
                      </a:r>
                      <a:endParaRPr lang="ru-RU" sz="1200" dirty="0">
                        <a:latin typeface="Times New Roman"/>
                        <a:ea typeface="Times New Roman"/>
                        <a:cs typeface="Times New Roman"/>
                      </a:endParaRPr>
                    </a:p>
                  </a:txBody>
                  <a:tcPr marL="68580" marR="68580" marT="0" marB="0" anchor="ctr"/>
                </a:tc>
                <a:extLst>
                  <a:ext uri="{0D108BD9-81ED-4DB2-BD59-A6C34878D82A}">
                    <a16:rowId xmlns:a16="http://schemas.microsoft.com/office/drawing/2014/main" xmlns="" val="10000"/>
                  </a:ext>
                </a:extLst>
              </a:tr>
              <a:tr h="651719">
                <a:tc>
                  <a:txBody>
                    <a:bodyPr/>
                    <a:lstStyle/>
                    <a:p>
                      <a:pPr algn="just">
                        <a:spcAft>
                          <a:spcPts val="0"/>
                        </a:spcAft>
                      </a:pPr>
                      <a:r>
                        <a:rPr lang="ru-RU" sz="1000" dirty="0" smtClean="0"/>
                        <a:t>Среднемесячная заработная </a:t>
                      </a:r>
                      <a:r>
                        <a:rPr lang="ru-RU" sz="1000" dirty="0"/>
                        <a:t>плата</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a:t>рублей</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200" dirty="0" smtClean="0"/>
                        <a:t>37 061,9</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38 416,6</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103,7</a:t>
                      </a:r>
                      <a:endParaRPr kumimoji="0" lang="ru-RU" sz="1200" kern="1200" dirty="0">
                        <a:solidFill>
                          <a:schemeClr val="dk1"/>
                        </a:solidFill>
                        <a:latin typeface="+mn-lt"/>
                        <a:ea typeface="+mn-ea"/>
                        <a:cs typeface="+mn-cs"/>
                      </a:endParaRPr>
                    </a:p>
                  </a:txBody>
                  <a:tcPr marL="68580" marR="68580" marT="0" marB="0" anchor="ctr"/>
                </a:tc>
                <a:tc>
                  <a:txBody>
                    <a:bodyPr/>
                    <a:lstStyle/>
                    <a:p>
                      <a:pPr algn="ctr">
                        <a:spcAft>
                          <a:spcPts val="0"/>
                        </a:spcAft>
                      </a:pPr>
                      <a:r>
                        <a:rPr lang="ru-RU" sz="1200" dirty="0" smtClean="0">
                          <a:latin typeface="Times New Roman"/>
                          <a:ea typeface="Times New Roman"/>
                          <a:cs typeface="Times New Roman"/>
                        </a:rPr>
                        <a:t>40 686,7</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40 087,0</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98,5</a:t>
                      </a:r>
                      <a:endParaRPr kumimoji="0" lang="ru-RU" sz="12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xmlns="" val="10003"/>
                  </a:ext>
                </a:extLst>
              </a:tr>
              <a:tr h="576064">
                <a:tc>
                  <a:txBody>
                    <a:bodyPr/>
                    <a:lstStyle/>
                    <a:p>
                      <a:pPr algn="just">
                        <a:spcAft>
                          <a:spcPts val="0"/>
                        </a:spcAft>
                      </a:pPr>
                      <a:r>
                        <a:rPr lang="ru-RU" sz="1000" dirty="0"/>
                        <a:t>Фонд заработной платы</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a:t>млн. руб.</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200" dirty="0" smtClean="0"/>
                        <a:t>1 509,9</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1 458,6</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96,9</a:t>
                      </a:r>
                      <a:endParaRPr kumimoji="0" lang="ru-RU" sz="1200" kern="1200" dirty="0">
                        <a:solidFill>
                          <a:schemeClr val="dk1"/>
                        </a:solidFill>
                        <a:latin typeface="+mn-lt"/>
                        <a:ea typeface="+mn-ea"/>
                        <a:cs typeface="+mn-cs"/>
                      </a:endParaRPr>
                    </a:p>
                  </a:txBody>
                  <a:tcPr marL="68580" marR="68580" marT="0" marB="0" anchor="ctr"/>
                </a:tc>
                <a:tc>
                  <a:txBody>
                    <a:bodyPr/>
                    <a:lstStyle/>
                    <a:p>
                      <a:pPr algn="ctr">
                        <a:spcAft>
                          <a:spcPts val="0"/>
                        </a:spcAft>
                      </a:pPr>
                      <a:r>
                        <a:rPr lang="ru-RU" sz="1200" dirty="0" smtClean="0">
                          <a:latin typeface="Times New Roman"/>
                          <a:ea typeface="Times New Roman"/>
                          <a:cs typeface="Times New Roman"/>
                        </a:rPr>
                        <a:t>1 532,1</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1 456,6</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95,1</a:t>
                      </a:r>
                      <a:endParaRPr kumimoji="0" lang="ru-RU" sz="12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xmlns="" val="10004"/>
                  </a:ext>
                </a:extLst>
              </a:tr>
              <a:tr h="720080">
                <a:tc>
                  <a:txBody>
                    <a:bodyPr/>
                    <a:lstStyle/>
                    <a:p>
                      <a:pPr algn="just">
                        <a:spcAft>
                          <a:spcPts val="0"/>
                        </a:spcAft>
                      </a:pPr>
                      <a:r>
                        <a:rPr lang="ru-RU" sz="1000" dirty="0"/>
                        <a:t>Темп роста заработной платы</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a:t>%</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200" dirty="0" smtClean="0"/>
                        <a:t>105,0</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107,0</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101,9</a:t>
                      </a:r>
                      <a:endParaRPr kumimoji="0" lang="ru-RU" sz="1200" kern="1200" dirty="0">
                        <a:solidFill>
                          <a:schemeClr val="dk1"/>
                        </a:solidFill>
                        <a:latin typeface="+mn-lt"/>
                        <a:ea typeface="+mn-ea"/>
                        <a:cs typeface="+mn-cs"/>
                      </a:endParaRPr>
                    </a:p>
                  </a:txBody>
                  <a:tcPr marL="68580" marR="68580" marT="0" marB="0" anchor="ctr"/>
                </a:tc>
                <a:tc>
                  <a:txBody>
                    <a:bodyPr/>
                    <a:lstStyle/>
                    <a:p>
                      <a:pPr algn="ctr">
                        <a:spcAft>
                          <a:spcPts val="0"/>
                        </a:spcAft>
                      </a:pPr>
                      <a:r>
                        <a:rPr lang="ru-RU" sz="1200" dirty="0" smtClean="0">
                          <a:latin typeface="Times New Roman"/>
                          <a:ea typeface="Times New Roman"/>
                          <a:cs typeface="Times New Roman"/>
                        </a:rPr>
                        <a:t>105,0</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99,9</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95,1</a:t>
                      </a:r>
                      <a:endParaRPr kumimoji="0" lang="ru-RU" sz="12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xmlns="" val="10005"/>
                  </a:ext>
                </a:extLst>
              </a:tr>
              <a:tr h="864096">
                <a:tc>
                  <a:txBody>
                    <a:bodyPr/>
                    <a:lstStyle/>
                    <a:p>
                      <a:pPr marL="0" algn="just" rtl="0" eaLnBrk="1" latinLnBrk="0" hangingPunct="1">
                        <a:spcAft>
                          <a:spcPts val="0"/>
                        </a:spcAft>
                      </a:pPr>
                      <a:r>
                        <a:rPr kumimoji="0" lang="ru-RU" sz="1000" kern="1200" dirty="0" smtClean="0">
                          <a:solidFill>
                            <a:schemeClr val="dk1"/>
                          </a:solidFill>
                          <a:latin typeface="+mn-lt"/>
                          <a:ea typeface="+mn-ea"/>
                          <a:cs typeface="+mn-cs"/>
                        </a:rPr>
                        <a:t>Ввод в эксплуатацию жилых домов, построенных за счет всех источников финансирования</a:t>
                      </a:r>
                      <a:endParaRPr kumimoji="0" lang="ru-RU" sz="10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000" kern="1200" dirty="0" smtClean="0">
                          <a:solidFill>
                            <a:schemeClr val="dk1"/>
                          </a:solidFill>
                          <a:latin typeface="+mn-lt"/>
                          <a:ea typeface="+mn-ea"/>
                          <a:cs typeface="+mn-cs"/>
                        </a:rPr>
                        <a:t>тыс.кв. м общей площади</a:t>
                      </a:r>
                      <a:endParaRPr kumimoji="0" lang="ru-RU" sz="1000" kern="1200" dirty="0">
                        <a:solidFill>
                          <a:schemeClr val="dk1"/>
                        </a:solidFill>
                        <a:latin typeface="+mn-lt"/>
                        <a:ea typeface="+mn-ea"/>
                        <a:cs typeface="+mn-cs"/>
                      </a:endParaRPr>
                    </a:p>
                  </a:txBody>
                  <a:tcPr marL="68580" marR="68580" marT="0" marB="0" anchor="ctr"/>
                </a:tc>
                <a:tc>
                  <a:txBody>
                    <a:bodyPr/>
                    <a:lstStyle/>
                    <a:p>
                      <a:pPr algn="ctr">
                        <a:spcAft>
                          <a:spcPts val="0"/>
                        </a:spcAft>
                      </a:pPr>
                      <a:r>
                        <a:rPr lang="ru-RU" sz="1200" dirty="0" smtClean="0"/>
                        <a:t>17,5</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14,1</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80,6</a:t>
                      </a:r>
                      <a:endParaRPr kumimoji="0" lang="ru-RU" sz="1200" kern="1200" dirty="0">
                        <a:solidFill>
                          <a:schemeClr val="dk1"/>
                        </a:solidFill>
                        <a:latin typeface="+mn-lt"/>
                        <a:ea typeface="+mn-ea"/>
                        <a:cs typeface="+mn-cs"/>
                      </a:endParaRPr>
                    </a:p>
                  </a:txBody>
                  <a:tcPr marL="68580" marR="68580" marT="0" marB="0" anchor="ctr"/>
                </a:tc>
                <a:tc>
                  <a:txBody>
                    <a:bodyPr/>
                    <a:lstStyle/>
                    <a:p>
                      <a:pPr algn="ctr">
                        <a:spcAft>
                          <a:spcPts val="0"/>
                        </a:spcAft>
                      </a:pPr>
                      <a:r>
                        <a:rPr lang="ru-RU" sz="1200" dirty="0" smtClean="0">
                          <a:latin typeface="Times New Roman"/>
                          <a:ea typeface="Times New Roman"/>
                          <a:cs typeface="Times New Roman"/>
                        </a:rPr>
                        <a:t>14,4</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18,21</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126,4</a:t>
                      </a:r>
                      <a:endParaRPr kumimoji="0" lang="ru-RU" sz="12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xmlns="" val="10007"/>
                  </a:ext>
                </a:extLst>
              </a:tr>
              <a:tr h="936104">
                <a:tc>
                  <a:txBody>
                    <a:bodyPr/>
                    <a:lstStyle/>
                    <a:p>
                      <a:pPr algn="just">
                        <a:spcAft>
                          <a:spcPts val="0"/>
                        </a:spcAft>
                      </a:pPr>
                      <a:r>
                        <a:rPr lang="ru-RU" sz="1000" dirty="0"/>
                        <a:t>Численность</a:t>
                      </a:r>
                      <a:endParaRPr lang="ru-RU" sz="1200" dirty="0"/>
                    </a:p>
                    <a:p>
                      <a:pPr algn="just">
                        <a:spcAft>
                          <a:spcPts val="0"/>
                        </a:spcAft>
                      </a:pPr>
                      <a:r>
                        <a:rPr lang="ru-RU" sz="1000" dirty="0"/>
                        <a:t>населения  </a:t>
                      </a:r>
                      <a:r>
                        <a:rPr lang="ru-RU" sz="1000" dirty="0" smtClean="0"/>
                        <a:t>на </a:t>
                      </a:r>
                      <a:r>
                        <a:rPr lang="ru-RU" sz="1000" dirty="0"/>
                        <a:t>конец  </a:t>
                      </a:r>
                      <a:r>
                        <a:rPr lang="ru-RU" sz="1000" dirty="0" smtClean="0"/>
                        <a:t>года</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000" dirty="0" smtClean="0"/>
                        <a:t>человек</a:t>
                      </a:r>
                      <a:endParaRPr lang="ru-RU" sz="1200" dirty="0">
                        <a:latin typeface="Times New Roman"/>
                        <a:ea typeface="Times New Roman"/>
                        <a:cs typeface="Times New Roman"/>
                      </a:endParaRPr>
                    </a:p>
                  </a:txBody>
                  <a:tcPr marL="68580" marR="68580" marT="0" marB="0" anchor="ctr"/>
                </a:tc>
                <a:tc>
                  <a:txBody>
                    <a:bodyPr/>
                    <a:lstStyle/>
                    <a:p>
                      <a:pPr algn="ctr">
                        <a:spcAft>
                          <a:spcPts val="0"/>
                        </a:spcAft>
                      </a:pPr>
                      <a:r>
                        <a:rPr lang="ru-RU" sz="1200" dirty="0" smtClean="0"/>
                        <a:t>15830</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16089</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101,6</a:t>
                      </a:r>
                      <a:endParaRPr kumimoji="0" lang="ru-RU" sz="1200" kern="1200" dirty="0">
                        <a:solidFill>
                          <a:schemeClr val="dk1"/>
                        </a:solidFill>
                        <a:latin typeface="+mn-lt"/>
                        <a:ea typeface="+mn-ea"/>
                        <a:cs typeface="+mn-cs"/>
                      </a:endParaRPr>
                    </a:p>
                  </a:txBody>
                  <a:tcPr marL="68580" marR="68580" marT="0" marB="0" anchor="ctr"/>
                </a:tc>
                <a:tc>
                  <a:txBody>
                    <a:bodyPr/>
                    <a:lstStyle/>
                    <a:p>
                      <a:pPr algn="ctr">
                        <a:spcAft>
                          <a:spcPts val="0"/>
                        </a:spcAft>
                      </a:pPr>
                      <a:r>
                        <a:rPr lang="ru-RU" sz="1200" dirty="0" smtClean="0">
                          <a:latin typeface="Times New Roman"/>
                          <a:ea typeface="Times New Roman"/>
                          <a:cs typeface="Times New Roman"/>
                        </a:rPr>
                        <a:t>16074</a:t>
                      </a:r>
                      <a:endParaRPr lang="ru-RU" sz="1200" dirty="0">
                        <a:latin typeface="Times New Roman"/>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15907</a:t>
                      </a:r>
                      <a:endParaRPr kumimoji="0" lang="ru-RU" sz="1200" kern="1200" dirty="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ru-RU" sz="1200" kern="1200" dirty="0" smtClean="0">
                          <a:solidFill>
                            <a:schemeClr val="dk1"/>
                          </a:solidFill>
                          <a:latin typeface="+mn-lt"/>
                          <a:ea typeface="+mn-ea"/>
                          <a:cs typeface="+mn-cs"/>
                        </a:rPr>
                        <a:t>98,9</a:t>
                      </a:r>
                      <a:endParaRPr kumimoji="0" lang="ru-RU" sz="12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xmlns="" val="10008"/>
                  </a:ext>
                </a:extLst>
              </a:tr>
            </a:tbl>
          </a:graphicData>
        </a:graphic>
      </p:graphicFrame>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12427</TotalTime>
  <Words>5086</Words>
  <Application>Microsoft Office PowerPoint</Application>
  <PresentationFormat>Экран (4:3)</PresentationFormat>
  <Paragraphs>980</Paragraphs>
  <Slides>35</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Поток</vt:lpstr>
      <vt:lpstr>БЮДЖЕТ ДЛЯ ГРАЖДАН</vt:lpstr>
      <vt:lpstr>Слайд 2</vt:lpstr>
      <vt:lpstr>Слайд 3</vt:lpstr>
      <vt:lpstr>ГЛОССАРИЙ (основные понятия и определения) </vt:lpstr>
      <vt:lpstr> ГЛОССАРИЙ (основные понятия и определения) </vt:lpstr>
      <vt:lpstr>ЧТО ТАКОЕ БЮДЖЕТ?</vt:lpstr>
      <vt:lpstr>Этапы бюджетного процесса</vt:lpstr>
      <vt:lpstr>Законодательная база при исполнении бюджета городского округа Лотошино</vt:lpstr>
      <vt:lpstr>Выполнение основных показателей прогноза социально-экономического развития городского округа Лотошино</vt:lpstr>
      <vt:lpstr>Основные задачи и приоритеты бюджетной политики городского округа Лотошино в 2021 году</vt:lpstr>
      <vt:lpstr>Слайд 11</vt:lpstr>
      <vt:lpstr>Изменения в решение Совета депутатов городского округа Лотошино от 24.12.2020 №192/18 «О бюджете городского округа Лотошино Московской области на 2021 год и на плановый период 2022 и 2023 годов»</vt:lpstr>
      <vt:lpstr>Основные характеристики  исполнения бюджета городского округа Лотошино за 2021 год</vt:lpstr>
      <vt:lpstr>Доходная часть бюджета  городского округа Лотошино</vt:lpstr>
      <vt:lpstr>Структура доходов бюджета городского округа Лотошино 2021 года</vt:lpstr>
      <vt:lpstr>Структура налоговых доходов бюджета городского округа Лотошино 2021 года</vt:lpstr>
      <vt:lpstr>Структура неналоговых доходов бюджета городского округа Лотошино 2021 года</vt:lpstr>
      <vt:lpstr>Структура безвозмездных поступлений от других бюджетов бюджетной системы в 2021 году</vt:lpstr>
      <vt:lpstr>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2021 году      (тыс. рублей)</vt:lpstr>
      <vt:lpstr>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2021 году      (тыс. рублей)</vt:lpstr>
      <vt:lpstr>Информация об объеме и структуре налоговых и неналоговых доходов, а также межбюджетных трансфертах, поступающих в бюджет городского округа Лотошино Московской области в  2021 году      (тыс. рублей)</vt:lpstr>
      <vt:lpstr>Информация об объеме налоговых и неналоговых доходов на душу населения городского округа Лотошино Московской области </vt:lpstr>
      <vt:lpstr>Слайд 23</vt:lpstr>
      <vt:lpstr>Информация о налоговых льготах и ставках налогов на территории городского округа Лотошино</vt:lpstr>
      <vt:lpstr>Информация о налоговых льготах и ставках налогов на территории городского округа Лотошино</vt:lpstr>
      <vt:lpstr>Объемы выпадающих доходов в связи с предоставлением льгот, установленных представительными органами местного самоуправления в соответствии с порядком, утверждённым нормативно-правовым актом  городского округа Лотошино</vt:lpstr>
      <vt:lpstr>Динамика расходов бюджета  городского округа Лотошино</vt:lpstr>
      <vt:lpstr>Распределение расходов по разделам классификации расходов бюджета городского округа Лотошино за 2021 год</vt:lpstr>
      <vt:lpstr>Сведения о расходах по разделам и подразделам классификации расходов бюджета городского округа Лотошино за 2020 -2021 годы</vt:lpstr>
      <vt:lpstr>Сведения о расходах по разделам и подразделам классификации расходов бюджета городского округа Лотошино за 2020 -2021 годы</vt:lpstr>
      <vt:lpstr>Сведения о расходах по разделам и подразделам классификации расходов бюджета городского округа Лотошино за 2020 -2021 годы</vt:lpstr>
      <vt:lpstr>Муниципальный долг </vt:lpstr>
      <vt:lpstr>Слайд 33</vt:lpstr>
      <vt:lpstr>Слайд 34</vt:lpstr>
      <vt:lpstr>Контактная информация</vt:lpstr>
    </vt:vector>
  </TitlesOfParts>
  <Company>MoBIL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qwerty</cp:lastModifiedBy>
  <cp:revision>1278</cp:revision>
  <dcterms:created xsi:type="dcterms:W3CDTF">2013-12-02T11:14:33Z</dcterms:created>
  <dcterms:modified xsi:type="dcterms:W3CDTF">2022-05-16T05:43:36Z</dcterms:modified>
</cp:coreProperties>
</file>